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1"/>
  </p:sldMasterIdLst>
  <p:notesMasterIdLst>
    <p:notesMasterId r:id="rId31"/>
  </p:notesMasterIdLst>
  <p:sldIdLst>
    <p:sldId id="256" r:id="rId2"/>
    <p:sldId id="262" r:id="rId3"/>
    <p:sldId id="289" r:id="rId4"/>
    <p:sldId id="290" r:id="rId5"/>
    <p:sldId id="283" r:id="rId6"/>
    <p:sldId id="257" r:id="rId7"/>
    <p:sldId id="259" r:id="rId8"/>
    <p:sldId id="258" r:id="rId9"/>
    <p:sldId id="261" r:id="rId10"/>
    <p:sldId id="263" r:id="rId11"/>
    <p:sldId id="284" r:id="rId12"/>
    <p:sldId id="285" r:id="rId13"/>
    <p:sldId id="264" r:id="rId14"/>
    <p:sldId id="266" r:id="rId15"/>
    <p:sldId id="265" r:id="rId16"/>
    <p:sldId id="267" r:id="rId17"/>
    <p:sldId id="268" r:id="rId18"/>
    <p:sldId id="269" r:id="rId19"/>
    <p:sldId id="271" r:id="rId20"/>
    <p:sldId id="286" r:id="rId21"/>
    <p:sldId id="274" r:id="rId22"/>
    <p:sldId id="275" r:id="rId23"/>
    <p:sldId id="277" r:id="rId24"/>
    <p:sldId id="291" r:id="rId25"/>
    <p:sldId id="278" r:id="rId26"/>
    <p:sldId id="273" r:id="rId27"/>
    <p:sldId id="279" r:id="rId28"/>
    <p:sldId id="280" r:id="rId29"/>
    <p:sldId id="28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43"/>
    <p:restoredTop sz="62472"/>
  </p:normalViewPr>
  <p:slideViewPr>
    <p:cSldViewPr snapToGrid="0">
      <p:cViewPr varScale="1">
        <p:scale>
          <a:sx n="44" d="100"/>
          <a:sy n="44" d="100"/>
        </p:scale>
        <p:origin x="264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_rels/data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DC2B91-A750-BE40-8690-0E5FD2C1989D}" type="doc">
      <dgm:prSet loTypeId="urn:microsoft.com/office/officeart/2008/layout/LinedList" loCatId="list" qsTypeId="urn:microsoft.com/office/officeart/2005/8/quickstyle/simple1" qsCatId="simple" csTypeId="urn:microsoft.com/office/officeart/2005/8/colors/colorful2" csCatId="colorful" phldr="1"/>
      <dgm:spPr/>
    </dgm:pt>
    <dgm:pt modelId="{9A0A6A24-83FA-8D43-A226-42243BDEB142}">
      <dgm:prSet phldrT="[Text]"/>
      <dgm:spPr/>
      <dgm:t>
        <a:bodyPr/>
        <a:lstStyle/>
        <a:p>
          <a:r>
            <a:rPr lang="en-GB" dirty="0"/>
            <a:t>Personal Computer</a:t>
          </a:r>
        </a:p>
      </dgm:t>
    </dgm:pt>
    <dgm:pt modelId="{74881297-CB12-E148-A0DA-7D067408F7CE}" type="parTrans" cxnId="{B10E91E4-A982-2940-8DB1-AF59824D53CC}">
      <dgm:prSet/>
      <dgm:spPr/>
      <dgm:t>
        <a:bodyPr/>
        <a:lstStyle/>
        <a:p>
          <a:endParaRPr lang="en-GB"/>
        </a:p>
      </dgm:t>
    </dgm:pt>
    <dgm:pt modelId="{280C26CE-48BD-CB4A-8AB7-5072BA6D7D63}" type="sibTrans" cxnId="{B10E91E4-A982-2940-8DB1-AF59824D53CC}">
      <dgm:prSet/>
      <dgm:spPr/>
      <dgm:t>
        <a:bodyPr/>
        <a:lstStyle/>
        <a:p>
          <a:endParaRPr lang="en-GB"/>
        </a:p>
      </dgm:t>
    </dgm:pt>
    <dgm:pt modelId="{8857A118-3FC1-3E4E-9911-0C481671EDD8}">
      <dgm:prSet phldrT="[Text]"/>
      <dgm:spPr/>
      <dgm:t>
        <a:bodyPr/>
        <a:lstStyle/>
        <a:p>
          <a:r>
            <a:rPr lang="en-GB" dirty="0"/>
            <a:t>Mouse and GUI</a:t>
          </a:r>
        </a:p>
      </dgm:t>
    </dgm:pt>
    <dgm:pt modelId="{99A07696-70D9-7C4E-8198-D26154A02ADE}" type="parTrans" cxnId="{EDD997EC-FD3A-5741-AA39-7C1B274C38D6}">
      <dgm:prSet/>
      <dgm:spPr/>
      <dgm:t>
        <a:bodyPr/>
        <a:lstStyle/>
        <a:p>
          <a:endParaRPr lang="en-GB"/>
        </a:p>
      </dgm:t>
    </dgm:pt>
    <dgm:pt modelId="{CCE3ED19-5B59-7046-8D41-EA9A1D21EFF0}" type="sibTrans" cxnId="{EDD997EC-FD3A-5741-AA39-7C1B274C38D6}">
      <dgm:prSet/>
      <dgm:spPr/>
      <dgm:t>
        <a:bodyPr/>
        <a:lstStyle/>
        <a:p>
          <a:endParaRPr lang="en-GB"/>
        </a:p>
      </dgm:t>
    </dgm:pt>
    <dgm:pt modelId="{CC1F5D7E-E6DE-0447-8B6E-F038A6BCBB1A}">
      <dgm:prSet phldrT="[Text]"/>
      <dgm:spPr/>
      <dgm:t>
        <a:bodyPr/>
        <a:lstStyle/>
        <a:p>
          <a:r>
            <a:rPr lang="en-GB" err="1"/>
            <a:t>Engelbard’s</a:t>
          </a:r>
          <a:r>
            <a:rPr lang="en-GB"/>
            <a:t> Demo</a:t>
          </a:r>
          <a:endParaRPr lang="en-GB" dirty="0"/>
        </a:p>
      </dgm:t>
    </dgm:pt>
    <dgm:pt modelId="{F815F76B-5787-4148-AC87-B6D82785324C}" type="parTrans" cxnId="{2DB4A030-FF57-A54E-B98E-D1DCA07D3E6D}">
      <dgm:prSet/>
      <dgm:spPr/>
      <dgm:t>
        <a:bodyPr/>
        <a:lstStyle/>
        <a:p>
          <a:endParaRPr lang="en-GB"/>
        </a:p>
      </dgm:t>
    </dgm:pt>
    <dgm:pt modelId="{417EEB34-9D11-9549-9FD8-19AEB5144134}" type="sibTrans" cxnId="{2DB4A030-FF57-A54E-B98E-D1DCA07D3E6D}">
      <dgm:prSet/>
      <dgm:spPr/>
      <dgm:t>
        <a:bodyPr/>
        <a:lstStyle/>
        <a:p>
          <a:endParaRPr lang="en-GB"/>
        </a:p>
      </dgm:t>
    </dgm:pt>
    <dgm:pt modelId="{859E88DC-2EAF-0340-9A93-6EA0511F1466}">
      <dgm:prSet/>
      <dgm:spPr/>
      <dgm:t>
        <a:bodyPr/>
        <a:lstStyle/>
        <a:p>
          <a:r>
            <a:rPr lang="en-GB" dirty="0"/>
            <a:t>Virtual and </a:t>
          </a:r>
          <a:r>
            <a:rPr lang="en-GB"/>
            <a:t>Augmented Reality</a:t>
          </a:r>
          <a:endParaRPr lang="en-GB" dirty="0"/>
        </a:p>
      </dgm:t>
    </dgm:pt>
    <dgm:pt modelId="{4B293537-DEC7-E74F-BC71-DED52CBC8AF2}" type="parTrans" cxnId="{B8E40375-1925-2148-8371-5D3631B23FBB}">
      <dgm:prSet/>
      <dgm:spPr/>
      <dgm:t>
        <a:bodyPr/>
        <a:lstStyle/>
        <a:p>
          <a:endParaRPr lang="en-GB"/>
        </a:p>
      </dgm:t>
    </dgm:pt>
    <dgm:pt modelId="{92FA45AB-4D68-F248-86B7-4F38162F4AEA}" type="sibTrans" cxnId="{B8E40375-1925-2148-8371-5D3631B23FBB}">
      <dgm:prSet/>
      <dgm:spPr/>
      <dgm:t>
        <a:bodyPr/>
        <a:lstStyle/>
        <a:p>
          <a:endParaRPr lang="en-GB"/>
        </a:p>
      </dgm:t>
    </dgm:pt>
    <dgm:pt modelId="{94FF0FCB-03C4-6745-947F-09FD4BE606A0}" type="pres">
      <dgm:prSet presAssocID="{1BDC2B91-A750-BE40-8690-0E5FD2C1989D}" presName="vert0" presStyleCnt="0">
        <dgm:presLayoutVars>
          <dgm:dir/>
          <dgm:animOne val="branch"/>
          <dgm:animLvl val="lvl"/>
        </dgm:presLayoutVars>
      </dgm:prSet>
      <dgm:spPr/>
    </dgm:pt>
    <dgm:pt modelId="{A43E844D-738A-704C-A5E0-77AF2F733988}" type="pres">
      <dgm:prSet presAssocID="{859E88DC-2EAF-0340-9A93-6EA0511F1466}" presName="thickLine" presStyleLbl="alignNode1" presStyleIdx="0" presStyleCnt="4"/>
      <dgm:spPr/>
    </dgm:pt>
    <dgm:pt modelId="{04210149-B119-F44E-BFF5-84FC74E79237}" type="pres">
      <dgm:prSet presAssocID="{859E88DC-2EAF-0340-9A93-6EA0511F1466}" presName="horz1" presStyleCnt="0"/>
      <dgm:spPr/>
    </dgm:pt>
    <dgm:pt modelId="{6D45C152-2570-0E45-B1AE-501DD6221F58}" type="pres">
      <dgm:prSet presAssocID="{859E88DC-2EAF-0340-9A93-6EA0511F1466}" presName="tx1" presStyleLbl="revTx" presStyleIdx="0" presStyleCnt="4"/>
      <dgm:spPr/>
    </dgm:pt>
    <dgm:pt modelId="{4309DECF-B6EB-4A46-913A-FB973806B059}" type="pres">
      <dgm:prSet presAssocID="{859E88DC-2EAF-0340-9A93-6EA0511F1466}" presName="vert1" presStyleCnt="0"/>
      <dgm:spPr/>
    </dgm:pt>
    <dgm:pt modelId="{23DBEFAC-DF71-0240-A268-6520D4A2D676}" type="pres">
      <dgm:prSet presAssocID="{9A0A6A24-83FA-8D43-A226-42243BDEB142}" presName="thickLine" presStyleLbl="alignNode1" presStyleIdx="1" presStyleCnt="4"/>
      <dgm:spPr/>
    </dgm:pt>
    <dgm:pt modelId="{1200C2D6-97EC-814E-9F53-B8F90B416B2E}" type="pres">
      <dgm:prSet presAssocID="{9A0A6A24-83FA-8D43-A226-42243BDEB142}" presName="horz1" presStyleCnt="0"/>
      <dgm:spPr/>
    </dgm:pt>
    <dgm:pt modelId="{DAFF1B52-6391-494D-8EAA-7A27E80E9ECD}" type="pres">
      <dgm:prSet presAssocID="{9A0A6A24-83FA-8D43-A226-42243BDEB142}" presName="tx1" presStyleLbl="revTx" presStyleIdx="1" presStyleCnt="4"/>
      <dgm:spPr/>
    </dgm:pt>
    <dgm:pt modelId="{5F1261EE-8F71-BD47-9890-70E71F947B47}" type="pres">
      <dgm:prSet presAssocID="{9A0A6A24-83FA-8D43-A226-42243BDEB142}" presName="vert1" presStyleCnt="0"/>
      <dgm:spPr/>
    </dgm:pt>
    <dgm:pt modelId="{BC367218-83A4-5F4C-BBAA-FB20AEAB25FA}" type="pres">
      <dgm:prSet presAssocID="{8857A118-3FC1-3E4E-9911-0C481671EDD8}" presName="thickLine" presStyleLbl="alignNode1" presStyleIdx="2" presStyleCnt="4"/>
      <dgm:spPr/>
    </dgm:pt>
    <dgm:pt modelId="{107EED1E-F161-F749-B239-DA2BABB9D71F}" type="pres">
      <dgm:prSet presAssocID="{8857A118-3FC1-3E4E-9911-0C481671EDD8}" presName="horz1" presStyleCnt="0"/>
      <dgm:spPr/>
    </dgm:pt>
    <dgm:pt modelId="{382AAD96-577F-F44E-A14C-4C1B6F8E060C}" type="pres">
      <dgm:prSet presAssocID="{8857A118-3FC1-3E4E-9911-0C481671EDD8}" presName="tx1" presStyleLbl="revTx" presStyleIdx="2" presStyleCnt="4"/>
      <dgm:spPr/>
    </dgm:pt>
    <dgm:pt modelId="{7AE719C9-37E8-9343-B5DF-4FA0340F3F4F}" type="pres">
      <dgm:prSet presAssocID="{8857A118-3FC1-3E4E-9911-0C481671EDD8}" presName="vert1" presStyleCnt="0"/>
      <dgm:spPr/>
    </dgm:pt>
    <dgm:pt modelId="{719A151A-D642-9A44-8055-4797D7A28544}" type="pres">
      <dgm:prSet presAssocID="{CC1F5D7E-E6DE-0447-8B6E-F038A6BCBB1A}" presName="thickLine" presStyleLbl="alignNode1" presStyleIdx="3" presStyleCnt="4"/>
      <dgm:spPr/>
    </dgm:pt>
    <dgm:pt modelId="{7A44B906-508F-6B48-B96D-75BC791C8D68}" type="pres">
      <dgm:prSet presAssocID="{CC1F5D7E-E6DE-0447-8B6E-F038A6BCBB1A}" presName="horz1" presStyleCnt="0"/>
      <dgm:spPr/>
    </dgm:pt>
    <dgm:pt modelId="{E1A2C547-3F5B-6848-A57D-29FC60DB24BB}" type="pres">
      <dgm:prSet presAssocID="{CC1F5D7E-E6DE-0447-8B6E-F038A6BCBB1A}" presName="tx1" presStyleLbl="revTx" presStyleIdx="3" presStyleCnt="4"/>
      <dgm:spPr/>
    </dgm:pt>
    <dgm:pt modelId="{D87BFE2D-67BA-9049-A9B1-578CFE3DA9D6}" type="pres">
      <dgm:prSet presAssocID="{CC1F5D7E-E6DE-0447-8B6E-F038A6BCBB1A}" presName="vert1" presStyleCnt="0"/>
      <dgm:spPr/>
    </dgm:pt>
  </dgm:ptLst>
  <dgm:cxnLst>
    <dgm:cxn modelId="{0E5B8615-9AE3-CC4E-9791-40A6E0215F54}" type="presOf" srcId="{859E88DC-2EAF-0340-9A93-6EA0511F1466}" destId="{6D45C152-2570-0E45-B1AE-501DD6221F58}" srcOrd="0" destOrd="0" presId="urn:microsoft.com/office/officeart/2008/layout/LinedList"/>
    <dgm:cxn modelId="{2DB4A030-FF57-A54E-B98E-D1DCA07D3E6D}" srcId="{1BDC2B91-A750-BE40-8690-0E5FD2C1989D}" destId="{CC1F5D7E-E6DE-0447-8B6E-F038A6BCBB1A}" srcOrd="3" destOrd="0" parTransId="{F815F76B-5787-4148-AC87-B6D82785324C}" sibTransId="{417EEB34-9D11-9549-9FD8-19AEB5144134}"/>
    <dgm:cxn modelId="{9B11DC3D-D949-1D49-A9AB-88C11F31D2CD}" type="presOf" srcId="{9A0A6A24-83FA-8D43-A226-42243BDEB142}" destId="{DAFF1B52-6391-494D-8EAA-7A27E80E9ECD}" srcOrd="0" destOrd="0" presId="urn:microsoft.com/office/officeart/2008/layout/LinedList"/>
    <dgm:cxn modelId="{28CAE362-83FF-1C40-AE21-89177E280A55}" type="presOf" srcId="{1BDC2B91-A750-BE40-8690-0E5FD2C1989D}" destId="{94FF0FCB-03C4-6745-947F-09FD4BE606A0}" srcOrd="0" destOrd="0" presId="urn:microsoft.com/office/officeart/2008/layout/LinedList"/>
    <dgm:cxn modelId="{B8E40375-1925-2148-8371-5D3631B23FBB}" srcId="{1BDC2B91-A750-BE40-8690-0E5FD2C1989D}" destId="{859E88DC-2EAF-0340-9A93-6EA0511F1466}" srcOrd="0" destOrd="0" parTransId="{4B293537-DEC7-E74F-BC71-DED52CBC8AF2}" sibTransId="{92FA45AB-4D68-F248-86B7-4F38162F4AEA}"/>
    <dgm:cxn modelId="{F51A707B-C334-FB40-9C6C-07863550F6A9}" type="presOf" srcId="{8857A118-3FC1-3E4E-9911-0C481671EDD8}" destId="{382AAD96-577F-F44E-A14C-4C1B6F8E060C}" srcOrd="0" destOrd="0" presId="urn:microsoft.com/office/officeart/2008/layout/LinedList"/>
    <dgm:cxn modelId="{1B2619E0-7CE2-F849-A77B-BC57D9490938}" type="presOf" srcId="{CC1F5D7E-E6DE-0447-8B6E-F038A6BCBB1A}" destId="{E1A2C547-3F5B-6848-A57D-29FC60DB24BB}" srcOrd="0" destOrd="0" presId="urn:microsoft.com/office/officeart/2008/layout/LinedList"/>
    <dgm:cxn modelId="{B10E91E4-A982-2940-8DB1-AF59824D53CC}" srcId="{1BDC2B91-A750-BE40-8690-0E5FD2C1989D}" destId="{9A0A6A24-83FA-8D43-A226-42243BDEB142}" srcOrd="1" destOrd="0" parTransId="{74881297-CB12-E148-A0DA-7D067408F7CE}" sibTransId="{280C26CE-48BD-CB4A-8AB7-5072BA6D7D63}"/>
    <dgm:cxn modelId="{EDD997EC-FD3A-5741-AA39-7C1B274C38D6}" srcId="{1BDC2B91-A750-BE40-8690-0E5FD2C1989D}" destId="{8857A118-3FC1-3E4E-9911-0C481671EDD8}" srcOrd="2" destOrd="0" parTransId="{99A07696-70D9-7C4E-8198-D26154A02ADE}" sibTransId="{CCE3ED19-5B59-7046-8D41-EA9A1D21EFF0}"/>
    <dgm:cxn modelId="{D9EB7E64-F13B-E844-AA84-07854A0DFF5F}" type="presParOf" srcId="{94FF0FCB-03C4-6745-947F-09FD4BE606A0}" destId="{A43E844D-738A-704C-A5E0-77AF2F733988}" srcOrd="0" destOrd="0" presId="urn:microsoft.com/office/officeart/2008/layout/LinedList"/>
    <dgm:cxn modelId="{0DFC6510-38E0-BB40-9DD4-07BB754D43EF}" type="presParOf" srcId="{94FF0FCB-03C4-6745-947F-09FD4BE606A0}" destId="{04210149-B119-F44E-BFF5-84FC74E79237}" srcOrd="1" destOrd="0" presId="urn:microsoft.com/office/officeart/2008/layout/LinedList"/>
    <dgm:cxn modelId="{BCFFF3D2-B739-5548-A8FA-3A9450091AD4}" type="presParOf" srcId="{04210149-B119-F44E-BFF5-84FC74E79237}" destId="{6D45C152-2570-0E45-B1AE-501DD6221F58}" srcOrd="0" destOrd="0" presId="urn:microsoft.com/office/officeart/2008/layout/LinedList"/>
    <dgm:cxn modelId="{6C3CCA3F-7691-B44F-991F-499E23675CF6}" type="presParOf" srcId="{04210149-B119-F44E-BFF5-84FC74E79237}" destId="{4309DECF-B6EB-4A46-913A-FB973806B059}" srcOrd="1" destOrd="0" presId="urn:microsoft.com/office/officeart/2008/layout/LinedList"/>
    <dgm:cxn modelId="{976CE3B0-2FF7-1A4E-B887-5503B9A089EB}" type="presParOf" srcId="{94FF0FCB-03C4-6745-947F-09FD4BE606A0}" destId="{23DBEFAC-DF71-0240-A268-6520D4A2D676}" srcOrd="2" destOrd="0" presId="urn:microsoft.com/office/officeart/2008/layout/LinedList"/>
    <dgm:cxn modelId="{51BCEDB5-F533-C544-8F23-372E352D7606}" type="presParOf" srcId="{94FF0FCB-03C4-6745-947F-09FD4BE606A0}" destId="{1200C2D6-97EC-814E-9F53-B8F90B416B2E}" srcOrd="3" destOrd="0" presId="urn:microsoft.com/office/officeart/2008/layout/LinedList"/>
    <dgm:cxn modelId="{8D4DC52F-B130-7F46-86A6-9B8A21346181}" type="presParOf" srcId="{1200C2D6-97EC-814E-9F53-B8F90B416B2E}" destId="{DAFF1B52-6391-494D-8EAA-7A27E80E9ECD}" srcOrd="0" destOrd="0" presId="urn:microsoft.com/office/officeart/2008/layout/LinedList"/>
    <dgm:cxn modelId="{AF90485E-886F-A14F-BD4D-F468761C73A5}" type="presParOf" srcId="{1200C2D6-97EC-814E-9F53-B8F90B416B2E}" destId="{5F1261EE-8F71-BD47-9890-70E71F947B47}" srcOrd="1" destOrd="0" presId="urn:microsoft.com/office/officeart/2008/layout/LinedList"/>
    <dgm:cxn modelId="{93D28D7B-89B8-554E-9E8A-1BFCFDE94E48}" type="presParOf" srcId="{94FF0FCB-03C4-6745-947F-09FD4BE606A0}" destId="{BC367218-83A4-5F4C-BBAA-FB20AEAB25FA}" srcOrd="4" destOrd="0" presId="urn:microsoft.com/office/officeart/2008/layout/LinedList"/>
    <dgm:cxn modelId="{1962C44E-F776-DF40-8351-F7E854A6283E}" type="presParOf" srcId="{94FF0FCB-03C4-6745-947F-09FD4BE606A0}" destId="{107EED1E-F161-F749-B239-DA2BABB9D71F}" srcOrd="5" destOrd="0" presId="urn:microsoft.com/office/officeart/2008/layout/LinedList"/>
    <dgm:cxn modelId="{DC135F5F-CD80-5D43-B353-8CAD6C84EFAD}" type="presParOf" srcId="{107EED1E-F161-F749-B239-DA2BABB9D71F}" destId="{382AAD96-577F-F44E-A14C-4C1B6F8E060C}" srcOrd="0" destOrd="0" presId="urn:microsoft.com/office/officeart/2008/layout/LinedList"/>
    <dgm:cxn modelId="{9A05F7F3-11E8-D241-8F2C-10B3CEF3577F}" type="presParOf" srcId="{107EED1E-F161-F749-B239-DA2BABB9D71F}" destId="{7AE719C9-37E8-9343-B5DF-4FA0340F3F4F}" srcOrd="1" destOrd="0" presId="urn:microsoft.com/office/officeart/2008/layout/LinedList"/>
    <dgm:cxn modelId="{A17FD9D9-231E-BB4A-ABD9-7FDEC5C0FE35}" type="presParOf" srcId="{94FF0FCB-03C4-6745-947F-09FD4BE606A0}" destId="{719A151A-D642-9A44-8055-4797D7A28544}" srcOrd="6" destOrd="0" presId="urn:microsoft.com/office/officeart/2008/layout/LinedList"/>
    <dgm:cxn modelId="{8C07D953-716A-C24F-AE12-0E93B8B9A6A8}" type="presParOf" srcId="{94FF0FCB-03C4-6745-947F-09FD4BE606A0}" destId="{7A44B906-508F-6B48-B96D-75BC791C8D68}" srcOrd="7" destOrd="0" presId="urn:microsoft.com/office/officeart/2008/layout/LinedList"/>
    <dgm:cxn modelId="{CE1230E4-041F-194A-B0FE-21D4F9680907}" type="presParOf" srcId="{7A44B906-508F-6B48-B96D-75BC791C8D68}" destId="{E1A2C547-3F5B-6848-A57D-29FC60DB24BB}" srcOrd="0" destOrd="0" presId="urn:microsoft.com/office/officeart/2008/layout/LinedList"/>
    <dgm:cxn modelId="{F70CF406-D589-F542-BD58-3D0640D40FE1}" type="presParOf" srcId="{7A44B906-508F-6B48-B96D-75BC791C8D68}" destId="{D87BFE2D-67BA-9049-A9B1-578CFE3DA9D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A92CC1-6D10-4037-8609-5434921073C4}" type="doc">
      <dgm:prSet loTypeId="urn:microsoft.com/office/officeart/2005/8/layout/vList2" loCatId="icon" qsTypeId="urn:microsoft.com/office/officeart/2005/8/quickstyle/simple1" qsCatId="simple" csTypeId="urn:microsoft.com/office/officeart/2005/8/colors/accent1_2" csCatId="accent1" phldr="1"/>
      <dgm:spPr/>
      <dgm:t>
        <a:bodyPr/>
        <a:lstStyle/>
        <a:p>
          <a:endParaRPr lang="en-US"/>
        </a:p>
      </dgm:t>
    </dgm:pt>
    <dgm:pt modelId="{73EA6EF1-BCFE-4B1B-9DDE-3316A94CA678}">
      <dgm:prSet/>
      <dgm:spPr/>
      <dgm:t>
        <a:bodyPr/>
        <a:lstStyle/>
        <a:p>
          <a:r>
            <a:rPr lang="en-GB" dirty="0"/>
            <a:t>Search or information exploration shall be visual, avoid confirmation bias.</a:t>
          </a:r>
          <a:endParaRPr lang="en-US" dirty="0"/>
        </a:p>
      </dgm:t>
    </dgm:pt>
    <dgm:pt modelId="{519B6746-76C0-4942-8F1E-AA3775779E27}" type="parTrans" cxnId="{1D50A80D-383C-4B8C-9083-C30429A911BF}">
      <dgm:prSet/>
      <dgm:spPr/>
      <dgm:t>
        <a:bodyPr/>
        <a:lstStyle/>
        <a:p>
          <a:endParaRPr lang="en-US"/>
        </a:p>
      </dgm:t>
    </dgm:pt>
    <dgm:pt modelId="{2B98AAF5-D4DE-4798-9864-9FA9B79FBFE2}" type="sibTrans" cxnId="{1D50A80D-383C-4B8C-9083-C30429A911BF}">
      <dgm:prSet/>
      <dgm:spPr/>
      <dgm:t>
        <a:bodyPr/>
        <a:lstStyle/>
        <a:p>
          <a:endParaRPr lang="en-US"/>
        </a:p>
      </dgm:t>
    </dgm:pt>
    <dgm:pt modelId="{0795A6B0-4FB2-49BB-A9BB-F194FF6F3ACB}">
      <dgm:prSet/>
      <dgm:spPr/>
      <dgm:t>
        <a:bodyPr/>
        <a:lstStyle/>
        <a:p>
          <a:r>
            <a:rPr lang="en-GB" dirty="0"/>
            <a:t>Natural Language Processing Pipeline (NLP)</a:t>
          </a:r>
          <a:endParaRPr lang="en-US" dirty="0"/>
        </a:p>
      </dgm:t>
    </dgm:pt>
    <dgm:pt modelId="{89EC506B-9528-42C9-80B1-EB80FC722507}" type="parTrans" cxnId="{16B8993A-8DD3-4D4C-9CD7-2BA6D2E0CC21}">
      <dgm:prSet/>
      <dgm:spPr/>
      <dgm:t>
        <a:bodyPr/>
        <a:lstStyle/>
        <a:p>
          <a:endParaRPr lang="en-US"/>
        </a:p>
      </dgm:t>
    </dgm:pt>
    <dgm:pt modelId="{192A6C0D-EF17-4A06-97CB-B89DF4667AB0}" type="sibTrans" cxnId="{16B8993A-8DD3-4D4C-9CD7-2BA6D2E0CC21}">
      <dgm:prSet/>
      <dgm:spPr/>
      <dgm:t>
        <a:bodyPr/>
        <a:lstStyle/>
        <a:p>
          <a:endParaRPr lang="en-US"/>
        </a:p>
      </dgm:t>
    </dgm:pt>
    <dgm:pt modelId="{B0AD9B11-4BC5-4340-B2A8-4CE859FFA07A}">
      <dgm:prSet/>
      <dgm:spPr/>
      <dgm:t>
        <a:bodyPr/>
        <a:lstStyle/>
        <a:p>
          <a:r>
            <a:rPr lang="en-US"/>
            <a:t>System 1 AI (fast, intuitive reasoning)</a:t>
          </a:r>
        </a:p>
      </dgm:t>
    </dgm:pt>
    <dgm:pt modelId="{28C32910-D831-4D78-829A-99F993E1E9A5}" type="parTrans" cxnId="{39D34B77-CB49-42E5-B114-E485B2439969}">
      <dgm:prSet/>
      <dgm:spPr/>
      <dgm:t>
        <a:bodyPr/>
        <a:lstStyle/>
        <a:p>
          <a:endParaRPr lang="en-US"/>
        </a:p>
      </dgm:t>
    </dgm:pt>
    <dgm:pt modelId="{D30FB3D9-DC8E-462C-8537-33FEF6994A68}" type="sibTrans" cxnId="{39D34B77-CB49-42E5-B114-E485B2439969}">
      <dgm:prSet/>
      <dgm:spPr/>
      <dgm:t>
        <a:bodyPr/>
        <a:lstStyle/>
        <a:p>
          <a:endParaRPr lang="en-US"/>
        </a:p>
      </dgm:t>
    </dgm:pt>
    <dgm:pt modelId="{C9C9A239-A03D-436D-B5AE-322C72ED38F0}">
      <dgm:prSet/>
      <dgm:spPr/>
      <dgm:t>
        <a:bodyPr/>
        <a:lstStyle/>
        <a:p>
          <a:r>
            <a:rPr lang="en-US"/>
            <a:t>System 2 (high-level reasoning)</a:t>
          </a:r>
        </a:p>
      </dgm:t>
    </dgm:pt>
    <dgm:pt modelId="{CBAAA7DF-B042-4250-9C4D-1DFABE0CEA7B}" type="parTrans" cxnId="{B1244BC2-DA81-4B4C-8FC1-1C96D258FFA9}">
      <dgm:prSet/>
      <dgm:spPr/>
      <dgm:t>
        <a:bodyPr/>
        <a:lstStyle/>
        <a:p>
          <a:endParaRPr lang="en-US"/>
        </a:p>
      </dgm:t>
    </dgm:pt>
    <dgm:pt modelId="{D81D76CB-C4DD-42F4-910E-E8AC99627D8B}" type="sibTrans" cxnId="{B1244BC2-DA81-4B4C-8FC1-1C96D258FFA9}">
      <dgm:prSet/>
      <dgm:spPr/>
      <dgm:t>
        <a:bodyPr/>
        <a:lstStyle/>
        <a:p>
          <a:endParaRPr lang="en-US"/>
        </a:p>
      </dgm:t>
    </dgm:pt>
    <dgm:pt modelId="{CF0C9ECD-4A59-42E7-92D7-4814A026E6D0}">
      <dgm:prSet/>
      <dgm:spPr/>
      <dgm:t>
        <a:bodyPr/>
        <a:lstStyle/>
        <a:p>
          <a:r>
            <a:rPr lang="en-GB" dirty="0"/>
            <a:t>Present output in VR/AR </a:t>
          </a:r>
          <a:endParaRPr lang="en-US" dirty="0"/>
        </a:p>
      </dgm:t>
    </dgm:pt>
    <dgm:pt modelId="{5C6580EF-FA43-401F-B882-800C5EC868D4}" type="parTrans" cxnId="{C56E45DE-7340-4C29-B305-BC398DF04B54}">
      <dgm:prSet/>
      <dgm:spPr/>
      <dgm:t>
        <a:bodyPr/>
        <a:lstStyle/>
        <a:p>
          <a:endParaRPr lang="en-US"/>
        </a:p>
      </dgm:t>
    </dgm:pt>
    <dgm:pt modelId="{64C170C4-87B1-4653-9FAE-866526A024A9}" type="sibTrans" cxnId="{C56E45DE-7340-4C29-B305-BC398DF04B54}">
      <dgm:prSet/>
      <dgm:spPr/>
      <dgm:t>
        <a:bodyPr/>
        <a:lstStyle/>
        <a:p>
          <a:endParaRPr lang="en-US"/>
        </a:p>
      </dgm:t>
    </dgm:pt>
    <dgm:pt modelId="{51FDFA8E-8000-A645-ACBE-564F7A4A833F}" type="pres">
      <dgm:prSet presAssocID="{DEA92CC1-6D10-4037-8609-5434921073C4}" presName="linear" presStyleCnt="0">
        <dgm:presLayoutVars>
          <dgm:animLvl val="lvl"/>
          <dgm:resizeHandles val="exact"/>
        </dgm:presLayoutVars>
      </dgm:prSet>
      <dgm:spPr/>
    </dgm:pt>
    <dgm:pt modelId="{5A1759C5-0A83-4346-999A-A60374D07929}" type="pres">
      <dgm:prSet presAssocID="{73EA6EF1-BCFE-4B1B-9DDE-3316A94CA678}" presName="parentText" presStyleLbl="node1" presStyleIdx="0" presStyleCnt="1">
        <dgm:presLayoutVars>
          <dgm:chMax val="0"/>
          <dgm:bulletEnabled val="1"/>
        </dgm:presLayoutVars>
      </dgm:prSet>
      <dgm:spPr/>
    </dgm:pt>
    <dgm:pt modelId="{C32B1CFC-44A5-7E42-AF6A-DE244338C78E}" type="pres">
      <dgm:prSet presAssocID="{73EA6EF1-BCFE-4B1B-9DDE-3316A94CA678}" presName="childText" presStyleLbl="revTx" presStyleIdx="0" presStyleCnt="1">
        <dgm:presLayoutVars>
          <dgm:bulletEnabled val="1"/>
        </dgm:presLayoutVars>
      </dgm:prSet>
      <dgm:spPr/>
    </dgm:pt>
  </dgm:ptLst>
  <dgm:cxnLst>
    <dgm:cxn modelId="{1D50A80D-383C-4B8C-9083-C30429A911BF}" srcId="{DEA92CC1-6D10-4037-8609-5434921073C4}" destId="{73EA6EF1-BCFE-4B1B-9DDE-3316A94CA678}" srcOrd="0" destOrd="0" parTransId="{519B6746-76C0-4942-8F1E-AA3775779E27}" sibTransId="{2B98AAF5-D4DE-4798-9864-9FA9B79FBFE2}"/>
    <dgm:cxn modelId="{7A34D614-45CE-254F-9E75-1D4D7B42AAE8}" type="presOf" srcId="{B0AD9B11-4BC5-4340-B2A8-4CE859FFA07A}" destId="{C32B1CFC-44A5-7E42-AF6A-DE244338C78E}" srcOrd="0" destOrd="1" presId="urn:microsoft.com/office/officeart/2005/8/layout/vList2"/>
    <dgm:cxn modelId="{F8981B20-2AD4-EE41-B9DA-94719BBE4426}" type="presOf" srcId="{DEA92CC1-6D10-4037-8609-5434921073C4}" destId="{51FDFA8E-8000-A645-ACBE-564F7A4A833F}" srcOrd="0" destOrd="0" presId="urn:microsoft.com/office/officeart/2005/8/layout/vList2"/>
    <dgm:cxn modelId="{16B8993A-8DD3-4D4C-9CD7-2BA6D2E0CC21}" srcId="{73EA6EF1-BCFE-4B1B-9DDE-3316A94CA678}" destId="{0795A6B0-4FB2-49BB-A9BB-F194FF6F3ACB}" srcOrd="0" destOrd="0" parTransId="{89EC506B-9528-42C9-80B1-EB80FC722507}" sibTransId="{192A6C0D-EF17-4A06-97CB-B89DF4667AB0}"/>
    <dgm:cxn modelId="{65B80847-67AE-E747-944C-2D0A494B4B8E}" type="presOf" srcId="{73EA6EF1-BCFE-4B1B-9DDE-3316A94CA678}" destId="{5A1759C5-0A83-4346-999A-A60374D07929}" srcOrd="0" destOrd="0" presId="urn:microsoft.com/office/officeart/2005/8/layout/vList2"/>
    <dgm:cxn modelId="{854B0949-D562-A949-9FDB-E5394C77D1C7}" type="presOf" srcId="{CF0C9ECD-4A59-42E7-92D7-4814A026E6D0}" destId="{C32B1CFC-44A5-7E42-AF6A-DE244338C78E}" srcOrd="0" destOrd="3" presId="urn:microsoft.com/office/officeart/2005/8/layout/vList2"/>
    <dgm:cxn modelId="{39D34B77-CB49-42E5-B114-E485B2439969}" srcId="{0795A6B0-4FB2-49BB-A9BB-F194FF6F3ACB}" destId="{B0AD9B11-4BC5-4340-B2A8-4CE859FFA07A}" srcOrd="0" destOrd="0" parTransId="{28C32910-D831-4D78-829A-99F993E1E9A5}" sibTransId="{D30FB3D9-DC8E-462C-8537-33FEF6994A68}"/>
    <dgm:cxn modelId="{B1244BC2-DA81-4B4C-8FC1-1C96D258FFA9}" srcId="{0795A6B0-4FB2-49BB-A9BB-F194FF6F3ACB}" destId="{C9C9A239-A03D-436D-B5AE-322C72ED38F0}" srcOrd="1" destOrd="0" parTransId="{CBAAA7DF-B042-4250-9C4D-1DFABE0CEA7B}" sibTransId="{D81D76CB-C4DD-42F4-910E-E8AC99627D8B}"/>
    <dgm:cxn modelId="{6EB29ADB-7395-1644-9006-4C4DF6042479}" type="presOf" srcId="{0795A6B0-4FB2-49BB-A9BB-F194FF6F3ACB}" destId="{C32B1CFC-44A5-7E42-AF6A-DE244338C78E}" srcOrd="0" destOrd="0" presId="urn:microsoft.com/office/officeart/2005/8/layout/vList2"/>
    <dgm:cxn modelId="{C56E45DE-7340-4C29-B305-BC398DF04B54}" srcId="{73EA6EF1-BCFE-4B1B-9DDE-3316A94CA678}" destId="{CF0C9ECD-4A59-42E7-92D7-4814A026E6D0}" srcOrd="1" destOrd="0" parTransId="{5C6580EF-FA43-401F-B882-800C5EC868D4}" sibTransId="{64C170C4-87B1-4653-9FAE-866526A024A9}"/>
    <dgm:cxn modelId="{E11BF5F0-C05D-ED4E-BE75-8D53F6E6611A}" type="presOf" srcId="{C9C9A239-A03D-436D-B5AE-322C72ED38F0}" destId="{C32B1CFC-44A5-7E42-AF6A-DE244338C78E}" srcOrd="0" destOrd="2" presId="urn:microsoft.com/office/officeart/2005/8/layout/vList2"/>
    <dgm:cxn modelId="{CC8C9CD2-0076-E14A-AC57-6EF4E9593402}" type="presParOf" srcId="{51FDFA8E-8000-A645-ACBE-564F7A4A833F}" destId="{5A1759C5-0A83-4346-999A-A60374D07929}" srcOrd="0" destOrd="0" presId="urn:microsoft.com/office/officeart/2005/8/layout/vList2"/>
    <dgm:cxn modelId="{D0CE1A7B-BEDA-FA41-86C1-75B1F6B78B69}" type="presParOf" srcId="{51FDFA8E-8000-A645-ACBE-564F7A4A833F}" destId="{C32B1CFC-44A5-7E42-AF6A-DE244338C78E}"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59A6985-FE8C-418C-A160-86A323CEB33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7137BAC3-DAC8-43D8-873F-99B4C5BEFFD1}">
      <dgm:prSet/>
      <dgm:spPr/>
      <dgm:t>
        <a:bodyPr/>
        <a:lstStyle/>
        <a:p>
          <a:r>
            <a:rPr lang="en-US" b="1"/>
            <a:t>UMLS in Use</a:t>
          </a:r>
          <a:endParaRPr lang="en-US"/>
        </a:p>
      </dgm:t>
    </dgm:pt>
    <dgm:pt modelId="{B89FD70B-7476-4D49-8472-81AD7A3E7DA4}" type="parTrans" cxnId="{49BC4CB6-1D9C-4E2B-9D9D-9E6AD330E0A2}">
      <dgm:prSet/>
      <dgm:spPr/>
      <dgm:t>
        <a:bodyPr/>
        <a:lstStyle/>
        <a:p>
          <a:endParaRPr lang="en-US"/>
        </a:p>
      </dgm:t>
    </dgm:pt>
    <dgm:pt modelId="{63973028-5FF0-4329-81BD-0048259990A8}" type="sibTrans" cxnId="{49BC4CB6-1D9C-4E2B-9D9D-9E6AD330E0A2}">
      <dgm:prSet/>
      <dgm:spPr/>
      <dgm:t>
        <a:bodyPr/>
        <a:lstStyle/>
        <a:p>
          <a:endParaRPr lang="en-US"/>
        </a:p>
      </dgm:t>
    </dgm:pt>
    <dgm:pt modelId="{67B93679-F913-4ABC-9A69-C9C06AF02238}">
      <dgm:prSet/>
      <dgm:spPr/>
      <dgm:t>
        <a:bodyPr/>
        <a:lstStyle/>
        <a:p>
          <a:r>
            <a:rPr lang="en-US"/>
            <a:t>You can use the UMLS to:</a:t>
          </a:r>
        </a:p>
      </dgm:t>
    </dgm:pt>
    <dgm:pt modelId="{94909437-33DF-42C9-9791-8EB354523D49}" type="parTrans" cxnId="{7A2DE17E-89AB-41E7-8FE8-AAE9C276007A}">
      <dgm:prSet/>
      <dgm:spPr/>
      <dgm:t>
        <a:bodyPr/>
        <a:lstStyle/>
        <a:p>
          <a:endParaRPr lang="en-US"/>
        </a:p>
      </dgm:t>
    </dgm:pt>
    <dgm:pt modelId="{97860A84-DF4C-47C0-8407-608C8524D20F}" type="sibTrans" cxnId="{7A2DE17E-89AB-41E7-8FE8-AAE9C276007A}">
      <dgm:prSet/>
      <dgm:spPr/>
      <dgm:t>
        <a:bodyPr/>
        <a:lstStyle/>
        <a:p>
          <a:endParaRPr lang="en-US"/>
        </a:p>
      </dgm:t>
    </dgm:pt>
    <dgm:pt modelId="{14D84B7E-7D43-4653-92BA-CA1CFA52F753}">
      <dgm:prSet/>
      <dgm:spPr/>
      <dgm:t>
        <a:bodyPr/>
        <a:lstStyle/>
        <a:p>
          <a:r>
            <a:rPr lang="en-US"/>
            <a:t>Link terms and codes between your doctor, your pharmacy, and your insurance company</a:t>
          </a:r>
        </a:p>
      </dgm:t>
    </dgm:pt>
    <dgm:pt modelId="{E1263E82-09FC-4A50-9BAF-4230613BB1DC}" type="parTrans" cxnId="{D14C577E-0423-4052-A270-CE31C74B5072}">
      <dgm:prSet/>
      <dgm:spPr/>
      <dgm:t>
        <a:bodyPr/>
        <a:lstStyle/>
        <a:p>
          <a:endParaRPr lang="en-US"/>
        </a:p>
      </dgm:t>
    </dgm:pt>
    <dgm:pt modelId="{49A136CE-23D3-4E80-A51E-FC72C561B05C}" type="sibTrans" cxnId="{D14C577E-0423-4052-A270-CE31C74B5072}">
      <dgm:prSet/>
      <dgm:spPr/>
      <dgm:t>
        <a:bodyPr/>
        <a:lstStyle/>
        <a:p>
          <a:endParaRPr lang="en-US"/>
        </a:p>
      </dgm:t>
    </dgm:pt>
    <dgm:pt modelId="{05628843-1229-45C9-9817-1408C37139BC}">
      <dgm:prSet/>
      <dgm:spPr/>
      <dgm:t>
        <a:bodyPr/>
        <a:lstStyle/>
        <a:p>
          <a:r>
            <a:rPr lang="en-US"/>
            <a:t>Coordinate patient care among several departments within a hospital</a:t>
          </a:r>
        </a:p>
      </dgm:t>
    </dgm:pt>
    <dgm:pt modelId="{DCD6E961-45F0-4FC1-A8F1-C47EC1521334}" type="parTrans" cxnId="{8B2F76A1-4A65-49CC-A8C8-ECBC26A69046}">
      <dgm:prSet/>
      <dgm:spPr/>
      <dgm:t>
        <a:bodyPr/>
        <a:lstStyle/>
        <a:p>
          <a:endParaRPr lang="en-US"/>
        </a:p>
      </dgm:t>
    </dgm:pt>
    <dgm:pt modelId="{1612AE0A-A28E-472B-A438-0371E79E2F60}" type="sibTrans" cxnId="{8B2F76A1-4A65-49CC-A8C8-ECBC26A69046}">
      <dgm:prSet/>
      <dgm:spPr/>
      <dgm:t>
        <a:bodyPr/>
        <a:lstStyle/>
        <a:p>
          <a:endParaRPr lang="en-US"/>
        </a:p>
      </dgm:t>
    </dgm:pt>
    <dgm:pt modelId="{0887D6B6-F3F2-41BD-8B84-B7796C9E19E3}">
      <dgm:prSet/>
      <dgm:spPr/>
      <dgm:t>
        <a:bodyPr/>
        <a:lstStyle/>
        <a:p>
          <a:r>
            <a:rPr lang="en-US"/>
            <a:t>Process texts to extract concepts, relationships, or knowledge</a:t>
          </a:r>
        </a:p>
      </dgm:t>
    </dgm:pt>
    <dgm:pt modelId="{D7A1BFB0-3051-4972-B247-B0034049C954}" type="parTrans" cxnId="{592A943B-BE53-404D-A363-9B5B70DA3EBE}">
      <dgm:prSet/>
      <dgm:spPr/>
      <dgm:t>
        <a:bodyPr/>
        <a:lstStyle/>
        <a:p>
          <a:endParaRPr lang="en-US"/>
        </a:p>
      </dgm:t>
    </dgm:pt>
    <dgm:pt modelId="{AAA57B92-4F15-4BDC-8E29-528BDA6D434A}" type="sibTrans" cxnId="{592A943B-BE53-404D-A363-9B5B70DA3EBE}">
      <dgm:prSet/>
      <dgm:spPr/>
      <dgm:t>
        <a:bodyPr/>
        <a:lstStyle/>
        <a:p>
          <a:endParaRPr lang="en-US"/>
        </a:p>
      </dgm:t>
    </dgm:pt>
    <dgm:pt modelId="{0CDD996E-9372-4CEE-BE1E-27C1B33BA88C}">
      <dgm:prSet/>
      <dgm:spPr/>
      <dgm:t>
        <a:bodyPr/>
        <a:lstStyle/>
        <a:p>
          <a:r>
            <a:rPr lang="en-US" dirty="0"/>
            <a:t>Facilitate mapping between terminologies</a:t>
          </a:r>
        </a:p>
      </dgm:t>
    </dgm:pt>
    <dgm:pt modelId="{EBE32E55-21AD-432A-A26F-FBC20605D1B1}" type="parTrans" cxnId="{6A67776C-E247-415F-80E7-AF5144F67332}">
      <dgm:prSet/>
      <dgm:spPr/>
      <dgm:t>
        <a:bodyPr/>
        <a:lstStyle/>
        <a:p>
          <a:endParaRPr lang="en-US"/>
        </a:p>
      </dgm:t>
    </dgm:pt>
    <dgm:pt modelId="{A001981F-43B6-4B2F-AA55-96F921BBB836}" type="sibTrans" cxnId="{6A67776C-E247-415F-80E7-AF5144F67332}">
      <dgm:prSet/>
      <dgm:spPr/>
      <dgm:t>
        <a:bodyPr/>
        <a:lstStyle/>
        <a:p>
          <a:endParaRPr lang="en-US"/>
        </a:p>
      </dgm:t>
    </dgm:pt>
    <dgm:pt modelId="{7EFA03CB-1298-4B83-9E7D-C76E8C46B4B9}">
      <dgm:prSet/>
      <dgm:spPr/>
      <dgm:t>
        <a:bodyPr/>
        <a:lstStyle/>
        <a:p>
          <a:r>
            <a:rPr lang="en-US"/>
            <a:t>Develop an information retrieval system</a:t>
          </a:r>
        </a:p>
      </dgm:t>
    </dgm:pt>
    <dgm:pt modelId="{B602E1C3-D6CD-43BE-81DE-32E8BE16CB61}" type="parTrans" cxnId="{F833B71D-87E8-42CD-A659-5673285FADD4}">
      <dgm:prSet/>
      <dgm:spPr/>
      <dgm:t>
        <a:bodyPr/>
        <a:lstStyle/>
        <a:p>
          <a:endParaRPr lang="en-US"/>
        </a:p>
      </dgm:t>
    </dgm:pt>
    <dgm:pt modelId="{F4DD8526-2C62-4293-BF94-2E8DACA633B8}" type="sibTrans" cxnId="{F833B71D-87E8-42CD-A659-5673285FADD4}">
      <dgm:prSet/>
      <dgm:spPr/>
      <dgm:t>
        <a:bodyPr/>
        <a:lstStyle/>
        <a:p>
          <a:endParaRPr lang="en-US"/>
        </a:p>
      </dgm:t>
    </dgm:pt>
    <dgm:pt modelId="{8CB0B4FF-CBDC-4F86-A92A-CF2F2CA47CAF}">
      <dgm:prSet/>
      <dgm:spPr/>
      <dgm:t>
        <a:bodyPr/>
        <a:lstStyle/>
        <a:p>
          <a:r>
            <a:rPr lang="en-US" dirty="0"/>
            <a:t>Extract specific terminologies from the Metathesaurus</a:t>
          </a:r>
        </a:p>
      </dgm:t>
    </dgm:pt>
    <dgm:pt modelId="{856552AE-4AF4-4CFB-AEE4-0966D5FF5E2E}" type="parTrans" cxnId="{8E311799-56F3-4157-A04B-14AECEA44EE0}">
      <dgm:prSet/>
      <dgm:spPr/>
      <dgm:t>
        <a:bodyPr/>
        <a:lstStyle/>
        <a:p>
          <a:endParaRPr lang="en-US"/>
        </a:p>
      </dgm:t>
    </dgm:pt>
    <dgm:pt modelId="{F1DC4840-D465-474F-BA40-CDB68C924516}" type="sibTrans" cxnId="{8E311799-56F3-4157-A04B-14AECEA44EE0}">
      <dgm:prSet/>
      <dgm:spPr/>
      <dgm:t>
        <a:bodyPr/>
        <a:lstStyle/>
        <a:p>
          <a:endParaRPr lang="en-US"/>
        </a:p>
      </dgm:t>
    </dgm:pt>
    <dgm:pt modelId="{938F59AD-FB7D-4FF4-8270-F792422AF663}">
      <dgm:prSet/>
      <dgm:spPr/>
      <dgm:t>
        <a:bodyPr/>
        <a:lstStyle/>
        <a:p>
          <a:r>
            <a:rPr lang="en-US"/>
            <a:t>Create and maintain a local terminology</a:t>
          </a:r>
        </a:p>
      </dgm:t>
    </dgm:pt>
    <dgm:pt modelId="{FBC6A69B-0B4E-421F-96EF-73DE80ADB121}" type="parTrans" cxnId="{E55D2845-89A6-40A5-85D5-33111BCD7F05}">
      <dgm:prSet/>
      <dgm:spPr/>
      <dgm:t>
        <a:bodyPr/>
        <a:lstStyle/>
        <a:p>
          <a:endParaRPr lang="en-US"/>
        </a:p>
      </dgm:t>
    </dgm:pt>
    <dgm:pt modelId="{F268A88B-1D80-4129-A8AB-03EE8344C446}" type="sibTrans" cxnId="{E55D2845-89A6-40A5-85D5-33111BCD7F05}">
      <dgm:prSet/>
      <dgm:spPr/>
      <dgm:t>
        <a:bodyPr/>
        <a:lstStyle/>
        <a:p>
          <a:endParaRPr lang="en-US"/>
        </a:p>
      </dgm:t>
    </dgm:pt>
    <dgm:pt modelId="{0F1C49F5-B65D-418A-9231-7E575FD87810}">
      <dgm:prSet/>
      <dgm:spPr/>
      <dgm:t>
        <a:bodyPr/>
        <a:lstStyle/>
        <a:p>
          <a:r>
            <a:rPr lang="en-US"/>
            <a:t>Develop a terminology service</a:t>
          </a:r>
        </a:p>
      </dgm:t>
    </dgm:pt>
    <dgm:pt modelId="{A70D6AE2-72E2-4015-85C8-A934844E2A8A}" type="parTrans" cxnId="{2529A941-06DB-487B-9EDF-013E03F8799D}">
      <dgm:prSet/>
      <dgm:spPr/>
      <dgm:t>
        <a:bodyPr/>
        <a:lstStyle/>
        <a:p>
          <a:endParaRPr lang="en-US"/>
        </a:p>
      </dgm:t>
    </dgm:pt>
    <dgm:pt modelId="{0388F5F9-5A4F-4A42-8B64-9EE1691204D4}" type="sibTrans" cxnId="{2529A941-06DB-487B-9EDF-013E03F8799D}">
      <dgm:prSet/>
      <dgm:spPr/>
      <dgm:t>
        <a:bodyPr/>
        <a:lstStyle/>
        <a:p>
          <a:endParaRPr lang="en-US"/>
        </a:p>
      </dgm:t>
    </dgm:pt>
    <dgm:pt modelId="{0396570E-63F6-4FA9-AEBC-954150A40F5B}">
      <dgm:prSet/>
      <dgm:spPr/>
      <dgm:t>
        <a:bodyPr/>
        <a:lstStyle/>
        <a:p>
          <a:r>
            <a:rPr lang="en-US"/>
            <a:t>Research terminologies or ontologies</a:t>
          </a:r>
        </a:p>
      </dgm:t>
    </dgm:pt>
    <dgm:pt modelId="{BE3CBDDD-4781-4172-BB7C-8132303E8E27}" type="parTrans" cxnId="{19C03A26-EC82-4564-A8BA-EEBFA80F9DFD}">
      <dgm:prSet/>
      <dgm:spPr/>
      <dgm:t>
        <a:bodyPr/>
        <a:lstStyle/>
        <a:p>
          <a:endParaRPr lang="en-US"/>
        </a:p>
      </dgm:t>
    </dgm:pt>
    <dgm:pt modelId="{E86C721E-758B-4C60-8926-89F1E7007D0B}" type="sibTrans" cxnId="{19C03A26-EC82-4564-A8BA-EEBFA80F9DFD}">
      <dgm:prSet/>
      <dgm:spPr/>
      <dgm:t>
        <a:bodyPr/>
        <a:lstStyle/>
        <a:p>
          <a:endParaRPr lang="en-US"/>
        </a:p>
      </dgm:t>
    </dgm:pt>
    <dgm:pt modelId="{3C5E1690-C25C-744E-A55F-0CB794DE9421}" type="pres">
      <dgm:prSet presAssocID="{B59A6985-FE8C-418C-A160-86A323CEB335}" presName="vert0" presStyleCnt="0">
        <dgm:presLayoutVars>
          <dgm:dir/>
          <dgm:animOne val="branch"/>
          <dgm:animLvl val="lvl"/>
        </dgm:presLayoutVars>
      </dgm:prSet>
      <dgm:spPr/>
    </dgm:pt>
    <dgm:pt modelId="{51DD1530-B855-FC41-B962-0E84101235C1}" type="pres">
      <dgm:prSet presAssocID="{7137BAC3-DAC8-43D8-873F-99B4C5BEFFD1}" presName="thickLine" presStyleLbl="alignNode1" presStyleIdx="0" presStyleCnt="11"/>
      <dgm:spPr/>
    </dgm:pt>
    <dgm:pt modelId="{C7B3DE61-F5DC-BC46-BB61-EA2A2E8F61A3}" type="pres">
      <dgm:prSet presAssocID="{7137BAC3-DAC8-43D8-873F-99B4C5BEFFD1}" presName="horz1" presStyleCnt="0"/>
      <dgm:spPr/>
    </dgm:pt>
    <dgm:pt modelId="{884BB655-15F1-1D49-92D9-5F917A04AF64}" type="pres">
      <dgm:prSet presAssocID="{7137BAC3-DAC8-43D8-873F-99B4C5BEFFD1}" presName="tx1" presStyleLbl="revTx" presStyleIdx="0" presStyleCnt="11"/>
      <dgm:spPr/>
    </dgm:pt>
    <dgm:pt modelId="{801DCBE4-7745-964F-87FA-E8A0114780D1}" type="pres">
      <dgm:prSet presAssocID="{7137BAC3-DAC8-43D8-873F-99B4C5BEFFD1}" presName="vert1" presStyleCnt="0"/>
      <dgm:spPr/>
    </dgm:pt>
    <dgm:pt modelId="{DF8CDEB1-2F1A-E348-B7E4-0DF3411D3840}" type="pres">
      <dgm:prSet presAssocID="{67B93679-F913-4ABC-9A69-C9C06AF02238}" presName="thickLine" presStyleLbl="alignNode1" presStyleIdx="1" presStyleCnt="11"/>
      <dgm:spPr/>
    </dgm:pt>
    <dgm:pt modelId="{A288538C-E9ED-3D41-A86F-E7660CA79588}" type="pres">
      <dgm:prSet presAssocID="{67B93679-F913-4ABC-9A69-C9C06AF02238}" presName="horz1" presStyleCnt="0"/>
      <dgm:spPr/>
    </dgm:pt>
    <dgm:pt modelId="{656F7EDF-8FF7-7840-A7AB-ECFF3E17FEAB}" type="pres">
      <dgm:prSet presAssocID="{67B93679-F913-4ABC-9A69-C9C06AF02238}" presName="tx1" presStyleLbl="revTx" presStyleIdx="1" presStyleCnt="11"/>
      <dgm:spPr/>
    </dgm:pt>
    <dgm:pt modelId="{7DDFACBB-BF32-6646-B6F6-2D9BF2CD9BE2}" type="pres">
      <dgm:prSet presAssocID="{67B93679-F913-4ABC-9A69-C9C06AF02238}" presName="vert1" presStyleCnt="0"/>
      <dgm:spPr/>
    </dgm:pt>
    <dgm:pt modelId="{54463FEF-6E09-8F4E-9A04-0769F6DE5E2F}" type="pres">
      <dgm:prSet presAssocID="{14D84B7E-7D43-4653-92BA-CA1CFA52F753}" presName="thickLine" presStyleLbl="alignNode1" presStyleIdx="2" presStyleCnt="11"/>
      <dgm:spPr/>
    </dgm:pt>
    <dgm:pt modelId="{7B5C05D0-B10D-A647-9199-26CB1004D8FE}" type="pres">
      <dgm:prSet presAssocID="{14D84B7E-7D43-4653-92BA-CA1CFA52F753}" presName="horz1" presStyleCnt="0"/>
      <dgm:spPr/>
    </dgm:pt>
    <dgm:pt modelId="{AF528042-816F-394E-92EE-07DAD3E9CD52}" type="pres">
      <dgm:prSet presAssocID="{14D84B7E-7D43-4653-92BA-CA1CFA52F753}" presName="tx1" presStyleLbl="revTx" presStyleIdx="2" presStyleCnt="11"/>
      <dgm:spPr/>
    </dgm:pt>
    <dgm:pt modelId="{F7AA52CC-4259-B84D-BDFA-5C2F58AA9A7D}" type="pres">
      <dgm:prSet presAssocID="{14D84B7E-7D43-4653-92BA-CA1CFA52F753}" presName="vert1" presStyleCnt="0"/>
      <dgm:spPr/>
    </dgm:pt>
    <dgm:pt modelId="{707354CB-E385-024A-BFBE-19D984430211}" type="pres">
      <dgm:prSet presAssocID="{05628843-1229-45C9-9817-1408C37139BC}" presName="thickLine" presStyleLbl="alignNode1" presStyleIdx="3" presStyleCnt="11"/>
      <dgm:spPr/>
    </dgm:pt>
    <dgm:pt modelId="{88B82E89-8C50-F04E-ABD2-6794519947DE}" type="pres">
      <dgm:prSet presAssocID="{05628843-1229-45C9-9817-1408C37139BC}" presName="horz1" presStyleCnt="0"/>
      <dgm:spPr/>
    </dgm:pt>
    <dgm:pt modelId="{8EC48E6D-6482-254D-8481-70E36BEFEFF9}" type="pres">
      <dgm:prSet presAssocID="{05628843-1229-45C9-9817-1408C37139BC}" presName="tx1" presStyleLbl="revTx" presStyleIdx="3" presStyleCnt="11"/>
      <dgm:spPr/>
    </dgm:pt>
    <dgm:pt modelId="{201CDF8C-9390-A047-A6A1-2C4B587C9829}" type="pres">
      <dgm:prSet presAssocID="{05628843-1229-45C9-9817-1408C37139BC}" presName="vert1" presStyleCnt="0"/>
      <dgm:spPr/>
    </dgm:pt>
    <dgm:pt modelId="{4D8F85A1-6405-AC40-8670-117E67B83F69}" type="pres">
      <dgm:prSet presAssocID="{0887D6B6-F3F2-41BD-8B84-B7796C9E19E3}" presName="thickLine" presStyleLbl="alignNode1" presStyleIdx="4" presStyleCnt="11"/>
      <dgm:spPr/>
    </dgm:pt>
    <dgm:pt modelId="{AC4CDF1D-F3A4-2643-85BB-CD24F74FA454}" type="pres">
      <dgm:prSet presAssocID="{0887D6B6-F3F2-41BD-8B84-B7796C9E19E3}" presName="horz1" presStyleCnt="0"/>
      <dgm:spPr/>
    </dgm:pt>
    <dgm:pt modelId="{8F8D02AB-572A-DC4C-88EE-09CF2E29FDAA}" type="pres">
      <dgm:prSet presAssocID="{0887D6B6-F3F2-41BD-8B84-B7796C9E19E3}" presName="tx1" presStyleLbl="revTx" presStyleIdx="4" presStyleCnt="11"/>
      <dgm:spPr/>
    </dgm:pt>
    <dgm:pt modelId="{F56C9295-7E4C-D141-8603-364467D3C10D}" type="pres">
      <dgm:prSet presAssocID="{0887D6B6-F3F2-41BD-8B84-B7796C9E19E3}" presName="vert1" presStyleCnt="0"/>
      <dgm:spPr/>
    </dgm:pt>
    <dgm:pt modelId="{B10B051E-B29D-2740-820E-4EB14D8C199B}" type="pres">
      <dgm:prSet presAssocID="{0CDD996E-9372-4CEE-BE1E-27C1B33BA88C}" presName="thickLine" presStyleLbl="alignNode1" presStyleIdx="5" presStyleCnt="11"/>
      <dgm:spPr/>
    </dgm:pt>
    <dgm:pt modelId="{99BCCEE6-5594-5041-A503-033EBA8914F6}" type="pres">
      <dgm:prSet presAssocID="{0CDD996E-9372-4CEE-BE1E-27C1B33BA88C}" presName="horz1" presStyleCnt="0"/>
      <dgm:spPr/>
    </dgm:pt>
    <dgm:pt modelId="{40387D89-8B2B-CE4C-ABFB-71DE31094FCA}" type="pres">
      <dgm:prSet presAssocID="{0CDD996E-9372-4CEE-BE1E-27C1B33BA88C}" presName="tx1" presStyleLbl="revTx" presStyleIdx="5" presStyleCnt="11"/>
      <dgm:spPr/>
    </dgm:pt>
    <dgm:pt modelId="{CC829D0B-7FD4-034E-8F8E-B9F1C8835265}" type="pres">
      <dgm:prSet presAssocID="{0CDD996E-9372-4CEE-BE1E-27C1B33BA88C}" presName="vert1" presStyleCnt="0"/>
      <dgm:spPr/>
    </dgm:pt>
    <dgm:pt modelId="{6EE35C04-4DDF-7447-9433-95DFD894F838}" type="pres">
      <dgm:prSet presAssocID="{7EFA03CB-1298-4B83-9E7D-C76E8C46B4B9}" presName="thickLine" presStyleLbl="alignNode1" presStyleIdx="6" presStyleCnt="11"/>
      <dgm:spPr/>
    </dgm:pt>
    <dgm:pt modelId="{5B2F4F70-0318-FF43-960F-00306B131049}" type="pres">
      <dgm:prSet presAssocID="{7EFA03CB-1298-4B83-9E7D-C76E8C46B4B9}" presName="horz1" presStyleCnt="0"/>
      <dgm:spPr/>
    </dgm:pt>
    <dgm:pt modelId="{70949C06-A141-844A-989C-4E7C5F4F9258}" type="pres">
      <dgm:prSet presAssocID="{7EFA03CB-1298-4B83-9E7D-C76E8C46B4B9}" presName="tx1" presStyleLbl="revTx" presStyleIdx="6" presStyleCnt="11"/>
      <dgm:spPr/>
    </dgm:pt>
    <dgm:pt modelId="{B9CD85C9-B0E9-274C-9B5A-FE7C41010D6F}" type="pres">
      <dgm:prSet presAssocID="{7EFA03CB-1298-4B83-9E7D-C76E8C46B4B9}" presName="vert1" presStyleCnt="0"/>
      <dgm:spPr/>
    </dgm:pt>
    <dgm:pt modelId="{B0E4FE66-CE12-9F45-A6E5-F3F2496BA456}" type="pres">
      <dgm:prSet presAssocID="{8CB0B4FF-CBDC-4F86-A92A-CF2F2CA47CAF}" presName="thickLine" presStyleLbl="alignNode1" presStyleIdx="7" presStyleCnt="11"/>
      <dgm:spPr/>
    </dgm:pt>
    <dgm:pt modelId="{ED13168E-B06E-5840-951F-13167B9BF061}" type="pres">
      <dgm:prSet presAssocID="{8CB0B4FF-CBDC-4F86-A92A-CF2F2CA47CAF}" presName="horz1" presStyleCnt="0"/>
      <dgm:spPr/>
    </dgm:pt>
    <dgm:pt modelId="{6B2FBF1D-DE80-5B40-86EB-E1B35A981A66}" type="pres">
      <dgm:prSet presAssocID="{8CB0B4FF-CBDC-4F86-A92A-CF2F2CA47CAF}" presName="tx1" presStyleLbl="revTx" presStyleIdx="7" presStyleCnt="11"/>
      <dgm:spPr/>
    </dgm:pt>
    <dgm:pt modelId="{30586E75-B800-6940-9E55-86B87587F469}" type="pres">
      <dgm:prSet presAssocID="{8CB0B4FF-CBDC-4F86-A92A-CF2F2CA47CAF}" presName="vert1" presStyleCnt="0"/>
      <dgm:spPr/>
    </dgm:pt>
    <dgm:pt modelId="{070FD1B6-DCA2-4749-B2A7-D7CCCF4A8DE5}" type="pres">
      <dgm:prSet presAssocID="{938F59AD-FB7D-4FF4-8270-F792422AF663}" presName="thickLine" presStyleLbl="alignNode1" presStyleIdx="8" presStyleCnt="11"/>
      <dgm:spPr/>
    </dgm:pt>
    <dgm:pt modelId="{867368EF-632D-5247-A010-63B16CC9B20B}" type="pres">
      <dgm:prSet presAssocID="{938F59AD-FB7D-4FF4-8270-F792422AF663}" presName="horz1" presStyleCnt="0"/>
      <dgm:spPr/>
    </dgm:pt>
    <dgm:pt modelId="{F6BB5030-6AA0-3E44-AC05-E43A0ED04BA3}" type="pres">
      <dgm:prSet presAssocID="{938F59AD-FB7D-4FF4-8270-F792422AF663}" presName="tx1" presStyleLbl="revTx" presStyleIdx="8" presStyleCnt="11"/>
      <dgm:spPr/>
    </dgm:pt>
    <dgm:pt modelId="{0E1E5183-BC9D-FF43-A570-2BC85E3E8BC7}" type="pres">
      <dgm:prSet presAssocID="{938F59AD-FB7D-4FF4-8270-F792422AF663}" presName="vert1" presStyleCnt="0"/>
      <dgm:spPr/>
    </dgm:pt>
    <dgm:pt modelId="{144E06DD-E3FC-6242-9FA4-B4C81DCB159C}" type="pres">
      <dgm:prSet presAssocID="{0F1C49F5-B65D-418A-9231-7E575FD87810}" presName="thickLine" presStyleLbl="alignNode1" presStyleIdx="9" presStyleCnt="11"/>
      <dgm:spPr/>
    </dgm:pt>
    <dgm:pt modelId="{2086D5BD-0AE6-D84A-A0AD-483151CE9925}" type="pres">
      <dgm:prSet presAssocID="{0F1C49F5-B65D-418A-9231-7E575FD87810}" presName="horz1" presStyleCnt="0"/>
      <dgm:spPr/>
    </dgm:pt>
    <dgm:pt modelId="{31226774-23BC-654B-AC95-F6FE4C59994A}" type="pres">
      <dgm:prSet presAssocID="{0F1C49F5-B65D-418A-9231-7E575FD87810}" presName="tx1" presStyleLbl="revTx" presStyleIdx="9" presStyleCnt="11"/>
      <dgm:spPr/>
    </dgm:pt>
    <dgm:pt modelId="{B2369192-F9B9-784A-BE31-09DED4B02394}" type="pres">
      <dgm:prSet presAssocID="{0F1C49F5-B65D-418A-9231-7E575FD87810}" presName="vert1" presStyleCnt="0"/>
      <dgm:spPr/>
    </dgm:pt>
    <dgm:pt modelId="{D18C3142-9BF4-8845-8BBB-10BCE33B7AFD}" type="pres">
      <dgm:prSet presAssocID="{0396570E-63F6-4FA9-AEBC-954150A40F5B}" presName="thickLine" presStyleLbl="alignNode1" presStyleIdx="10" presStyleCnt="11"/>
      <dgm:spPr/>
    </dgm:pt>
    <dgm:pt modelId="{293B9280-B4A5-D141-AD01-45889C37CC41}" type="pres">
      <dgm:prSet presAssocID="{0396570E-63F6-4FA9-AEBC-954150A40F5B}" presName="horz1" presStyleCnt="0"/>
      <dgm:spPr/>
    </dgm:pt>
    <dgm:pt modelId="{0FF05F15-D868-0B4A-8CEC-51039A945F6C}" type="pres">
      <dgm:prSet presAssocID="{0396570E-63F6-4FA9-AEBC-954150A40F5B}" presName="tx1" presStyleLbl="revTx" presStyleIdx="10" presStyleCnt="11"/>
      <dgm:spPr/>
    </dgm:pt>
    <dgm:pt modelId="{92FF184E-1D83-D34B-8DA5-8F4699A740D3}" type="pres">
      <dgm:prSet presAssocID="{0396570E-63F6-4FA9-AEBC-954150A40F5B}" presName="vert1" presStyleCnt="0"/>
      <dgm:spPr/>
    </dgm:pt>
  </dgm:ptLst>
  <dgm:cxnLst>
    <dgm:cxn modelId="{F833B71D-87E8-42CD-A659-5673285FADD4}" srcId="{B59A6985-FE8C-418C-A160-86A323CEB335}" destId="{7EFA03CB-1298-4B83-9E7D-C76E8C46B4B9}" srcOrd="6" destOrd="0" parTransId="{B602E1C3-D6CD-43BE-81DE-32E8BE16CB61}" sibTransId="{F4DD8526-2C62-4293-BF94-2E8DACA633B8}"/>
    <dgm:cxn modelId="{F7600424-DFEE-D941-9706-D727576DFF78}" type="presOf" srcId="{05628843-1229-45C9-9817-1408C37139BC}" destId="{8EC48E6D-6482-254D-8481-70E36BEFEFF9}" srcOrd="0" destOrd="0" presId="urn:microsoft.com/office/officeart/2008/layout/LinedList"/>
    <dgm:cxn modelId="{19C03A26-EC82-4564-A8BA-EEBFA80F9DFD}" srcId="{B59A6985-FE8C-418C-A160-86A323CEB335}" destId="{0396570E-63F6-4FA9-AEBC-954150A40F5B}" srcOrd="10" destOrd="0" parTransId="{BE3CBDDD-4781-4172-BB7C-8132303E8E27}" sibTransId="{E86C721E-758B-4C60-8926-89F1E7007D0B}"/>
    <dgm:cxn modelId="{8823E830-117C-DF44-95D3-3AA8E81A5439}" type="presOf" srcId="{B59A6985-FE8C-418C-A160-86A323CEB335}" destId="{3C5E1690-C25C-744E-A55F-0CB794DE9421}" srcOrd="0" destOrd="0" presId="urn:microsoft.com/office/officeart/2008/layout/LinedList"/>
    <dgm:cxn modelId="{592A943B-BE53-404D-A363-9B5B70DA3EBE}" srcId="{B59A6985-FE8C-418C-A160-86A323CEB335}" destId="{0887D6B6-F3F2-41BD-8B84-B7796C9E19E3}" srcOrd="4" destOrd="0" parTransId="{D7A1BFB0-3051-4972-B247-B0034049C954}" sibTransId="{AAA57B92-4F15-4BDC-8E29-528BDA6D434A}"/>
    <dgm:cxn modelId="{2529A941-06DB-487B-9EDF-013E03F8799D}" srcId="{B59A6985-FE8C-418C-A160-86A323CEB335}" destId="{0F1C49F5-B65D-418A-9231-7E575FD87810}" srcOrd="9" destOrd="0" parTransId="{A70D6AE2-72E2-4015-85C8-A934844E2A8A}" sibTransId="{0388F5F9-5A4F-4A42-8B64-9EE1691204D4}"/>
    <dgm:cxn modelId="{E55D2845-89A6-40A5-85D5-33111BCD7F05}" srcId="{B59A6985-FE8C-418C-A160-86A323CEB335}" destId="{938F59AD-FB7D-4FF4-8270-F792422AF663}" srcOrd="8" destOrd="0" parTransId="{FBC6A69B-0B4E-421F-96EF-73DE80ADB121}" sibTransId="{F268A88B-1D80-4129-A8AB-03EE8344C446}"/>
    <dgm:cxn modelId="{C09C816A-F84D-D94E-ACA0-EAA6B0B45F04}" type="presOf" srcId="{67B93679-F913-4ABC-9A69-C9C06AF02238}" destId="{656F7EDF-8FF7-7840-A7AB-ECFF3E17FEAB}" srcOrd="0" destOrd="0" presId="urn:microsoft.com/office/officeart/2008/layout/LinedList"/>
    <dgm:cxn modelId="{6A67776C-E247-415F-80E7-AF5144F67332}" srcId="{B59A6985-FE8C-418C-A160-86A323CEB335}" destId="{0CDD996E-9372-4CEE-BE1E-27C1B33BA88C}" srcOrd="5" destOrd="0" parTransId="{EBE32E55-21AD-432A-A26F-FBC20605D1B1}" sibTransId="{A001981F-43B6-4B2F-AA55-96F921BBB836}"/>
    <dgm:cxn modelId="{6752FE6C-094E-7346-B0DA-8EF9811E9203}" type="presOf" srcId="{14D84B7E-7D43-4653-92BA-CA1CFA52F753}" destId="{AF528042-816F-394E-92EE-07DAD3E9CD52}" srcOrd="0" destOrd="0" presId="urn:microsoft.com/office/officeart/2008/layout/LinedList"/>
    <dgm:cxn modelId="{06E0DB70-B406-DB42-8026-8391AA0917E1}" type="presOf" srcId="{7137BAC3-DAC8-43D8-873F-99B4C5BEFFD1}" destId="{884BB655-15F1-1D49-92D9-5F917A04AF64}" srcOrd="0" destOrd="0" presId="urn:microsoft.com/office/officeart/2008/layout/LinedList"/>
    <dgm:cxn modelId="{001D407A-7608-2043-91EF-CA9C65B29056}" type="presOf" srcId="{0F1C49F5-B65D-418A-9231-7E575FD87810}" destId="{31226774-23BC-654B-AC95-F6FE4C59994A}" srcOrd="0" destOrd="0" presId="urn:microsoft.com/office/officeart/2008/layout/LinedList"/>
    <dgm:cxn modelId="{D14C577E-0423-4052-A270-CE31C74B5072}" srcId="{B59A6985-FE8C-418C-A160-86A323CEB335}" destId="{14D84B7E-7D43-4653-92BA-CA1CFA52F753}" srcOrd="2" destOrd="0" parTransId="{E1263E82-09FC-4A50-9BAF-4230613BB1DC}" sibTransId="{49A136CE-23D3-4E80-A51E-FC72C561B05C}"/>
    <dgm:cxn modelId="{7A2DE17E-89AB-41E7-8FE8-AAE9C276007A}" srcId="{B59A6985-FE8C-418C-A160-86A323CEB335}" destId="{67B93679-F913-4ABC-9A69-C9C06AF02238}" srcOrd="1" destOrd="0" parTransId="{94909437-33DF-42C9-9791-8EB354523D49}" sibTransId="{97860A84-DF4C-47C0-8407-608C8524D20F}"/>
    <dgm:cxn modelId="{00075281-A7EF-5742-8A95-7A842CD52219}" type="presOf" srcId="{938F59AD-FB7D-4FF4-8270-F792422AF663}" destId="{F6BB5030-6AA0-3E44-AC05-E43A0ED04BA3}" srcOrd="0" destOrd="0" presId="urn:microsoft.com/office/officeart/2008/layout/LinedList"/>
    <dgm:cxn modelId="{8E311799-56F3-4157-A04B-14AECEA44EE0}" srcId="{B59A6985-FE8C-418C-A160-86A323CEB335}" destId="{8CB0B4FF-CBDC-4F86-A92A-CF2F2CA47CAF}" srcOrd="7" destOrd="0" parTransId="{856552AE-4AF4-4CFB-AEE4-0966D5FF5E2E}" sibTransId="{F1DC4840-D465-474F-BA40-CDB68C924516}"/>
    <dgm:cxn modelId="{8B2F76A1-4A65-49CC-A8C8-ECBC26A69046}" srcId="{B59A6985-FE8C-418C-A160-86A323CEB335}" destId="{05628843-1229-45C9-9817-1408C37139BC}" srcOrd="3" destOrd="0" parTransId="{DCD6E961-45F0-4FC1-A8F1-C47EC1521334}" sibTransId="{1612AE0A-A28E-472B-A438-0371E79E2F60}"/>
    <dgm:cxn modelId="{49BC4CB6-1D9C-4E2B-9D9D-9E6AD330E0A2}" srcId="{B59A6985-FE8C-418C-A160-86A323CEB335}" destId="{7137BAC3-DAC8-43D8-873F-99B4C5BEFFD1}" srcOrd="0" destOrd="0" parTransId="{B89FD70B-7476-4D49-8472-81AD7A3E7DA4}" sibTransId="{63973028-5FF0-4329-81BD-0048259990A8}"/>
    <dgm:cxn modelId="{DFA380BB-2A5D-CD48-BA74-D19024D159A0}" type="presOf" srcId="{0887D6B6-F3F2-41BD-8B84-B7796C9E19E3}" destId="{8F8D02AB-572A-DC4C-88EE-09CF2E29FDAA}" srcOrd="0" destOrd="0" presId="urn:microsoft.com/office/officeart/2008/layout/LinedList"/>
    <dgm:cxn modelId="{72C3CBC3-71EF-204B-BD84-240E0CD1C573}" type="presOf" srcId="{8CB0B4FF-CBDC-4F86-A92A-CF2F2CA47CAF}" destId="{6B2FBF1D-DE80-5B40-86EB-E1B35A981A66}" srcOrd="0" destOrd="0" presId="urn:microsoft.com/office/officeart/2008/layout/LinedList"/>
    <dgm:cxn modelId="{00B3F8D0-9450-9F41-9950-C1954C67AF8B}" type="presOf" srcId="{7EFA03CB-1298-4B83-9E7D-C76E8C46B4B9}" destId="{70949C06-A141-844A-989C-4E7C5F4F9258}" srcOrd="0" destOrd="0" presId="urn:microsoft.com/office/officeart/2008/layout/LinedList"/>
    <dgm:cxn modelId="{1D8D7DD1-04C3-9542-86F4-4E7E97FD79C4}" type="presOf" srcId="{0396570E-63F6-4FA9-AEBC-954150A40F5B}" destId="{0FF05F15-D868-0B4A-8CEC-51039A945F6C}" srcOrd="0" destOrd="0" presId="urn:microsoft.com/office/officeart/2008/layout/LinedList"/>
    <dgm:cxn modelId="{1327F3E1-B293-BC4E-BD0A-190D94F535BE}" type="presOf" srcId="{0CDD996E-9372-4CEE-BE1E-27C1B33BA88C}" destId="{40387D89-8B2B-CE4C-ABFB-71DE31094FCA}" srcOrd="0" destOrd="0" presId="urn:microsoft.com/office/officeart/2008/layout/LinedList"/>
    <dgm:cxn modelId="{8676E2A7-3407-8846-9293-F96FDC6E7EC6}" type="presParOf" srcId="{3C5E1690-C25C-744E-A55F-0CB794DE9421}" destId="{51DD1530-B855-FC41-B962-0E84101235C1}" srcOrd="0" destOrd="0" presId="urn:microsoft.com/office/officeart/2008/layout/LinedList"/>
    <dgm:cxn modelId="{A909FB52-EA11-9C4C-A155-7B10EB526626}" type="presParOf" srcId="{3C5E1690-C25C-744E-A55F-0CB794DE9421}" destId="{C7B3DE61-F5DC-BC46-BB61-EA2A2E8F61A3}" srcOrd="1" destOrd="0" presId="urn:microsoft.com/office/officeart/2008/layout/LinedList"/>
    <dgm:cxn modelId="{6CC753A7-3C65-A742-92F2-65D074B2C59A}" type="presParOf" srcId="{C7B3DE61-F5DC-BC46-BB61-EA2A2E8F61A3}" destId="{884BB655-15F1-1D49-92D9-5F917A04AF64}" srcOrd="0" destOrd="0" presId="urn:microsoft.com/office/officeart/2008/layout/LinedList"/>
    <dgm:cxn modelId="{61EB4D81-D355-D642-9261-CE31ABE725FA}" type="presParOf" srcId="{C7B3DE61-F5DC-BC46-BB61-EA2A2E8F61A3}" destId="{801DCBE4-7745-964F-87FA-E8A0114780D1}" srcOrd="1" destOrd="0" presId="urn:microsoft.com/office/officeart/2008/layout/LinedList"/>
    <dgm:cxn modelId="{AFCDDFCA-9A9E-0D44-9BC7-6EBAA9C09375}" type="presParOf" srcId="{3C5E1690-C25C-744E-A55F-0CB794DE9421}" destId="{DF8CDEB1-2F1A-E348-B7E4-0DF3411D3840}" srcOrd="2" destOrd="0" presId="urn:microsoft.com/office/officeart/2008/layout/LinedList"/>
    <dgm:cxn modelId="{002A5F60-E952-0D43-9000-AD6478A0F3F0}" type="presParOf" srcId="{3C5E1690-C25C-744E-A55F-0CB794DE9421}" destId="{A288538C-E9ED-3D41-A86F-E7660CA79588}" srcOrd="3" destOrd="0" presId="urn:microsoft.com/office/officeart/2008/layout/LinedList"/>
    <dgm:cxn modelId="{E6212E70-9BD6-8541-868B-56EE4F6F50BD}" type="presParOf" srcId="{A288538C-E9ED-3D41-A86F-E7660CA79588}" destId="{656F7EDF-8FF7-7840-A7AB-ECFF3E17FEAB}" srcOrd="0" destOrd="0" presId="urn:microsoft.com/office/officeart/2008/layout/LinedList"/>
    <dgm:cxn modelId="{20C9775C-D67B-6D44-BC49-FAF095E5ADE3}" type="presParOf" srcId="{A288538C-E9ED-3D41-A86F-E7660CA79588}" destId="{7DDFACBB-BF32-6646-B6F6-2D9BF2CD9BE2}" srcOrd="1" destOrd="0" presId="urn:microsoft.com/office/officeart/2008/layout/LinedList"/>
    <dgm:cxn modelId="{C0ED55D6-FF8D-0C43-B727-FEFB55636779}" type="presParOf" srcId="{3C5E1690-C25C-744E-A55F-0CB794DE9421}" destId="{54463FEF-6E09-8F4E-9A04-0769F6DE5E2F}" srcOrd="4" destOrd="0" presId="urn:microsoft.com/office/officeart/2008/layout/LinedList"/>
    <dgm:cxn modelId="{E7B291E6-AE58-C349-8D74-F143C6ED7B35}" type="presParOf" srcId="{3C5E1690-C25C-744E-A55F-0CB794DE9421}" destId="{7B5C05D0-B10D-A647-9199-26CB1004D8FE}" srcOrd="5" destOrd="0" presId="urn:microsoft.com/office/officeart/2008/layout/LinedList"/>
    <dgm:cxn modelId="{00911B5D-72D3-F44A-B552-29BECB8BD944}" type="presParOf" srcId="{7B5C05D0-B10D-A647-9199-26CB1004D8FE}" destId="{AF528042-816F-394E-92EE-07DAD3E9CD52}" srcOrd="0" destOrd="0" presId="urn:microsoft.com/office/officeart/2008/layout/LinedList"/>
    <dgm:cxn modelId="{E7F9439D-C6DC-F649-920D-BE2BD0D6A397}" type="presParOf" srcId="{7B5C05D0-B10D-A647-9199-26CB1004D8FE}" destId="{F7AA52CC-4259-B84D-BDFA-5C2F58AA9A7D}" srcOrd="1" destOrd="0" presId="urn:microsoft.com/office/officeart/2008/layout/LinedList"/>
    <dgm:cxn modelId="{70CCFA44-872B-EC49-9361-1AF050C00064}" type="presParOf" srcId="{3C5E1690-C25C-744E-A55F-0CB794DE9421}" destId="{707354CB-E385-024A-BFBE-19D984430211}" srcOrd="6" destOrd="0" presId="urn:microsoft.com/office/officeart/2008/layout/LinedList"/>
    <dgm:cxn modelId="{3476FEAD-0CC4-E04E-941F-581ECD7CF775}" type="presParOf" srcId="{3C5E1690-C25C-744E-A55F-0CB794DE9421}" destId="{88B82E89-8C50-F04E-ABD2-6794519947DE}" srcOrd="7" destOrd="0" presId="urn:microsoft.com/office/officeart/2008/layout/LinedList"/>
    <dgm:cxn modelId="{ABE6DACE-E5FE-CF49-B39F-11507D1A6AF6}" type="presParOf" srcId="{88B82E89-8C50-F04E-ABD2-6794519947DE}" destId="{8EC48E6D-6482-254D-8481-70E36BEFEFF9}" srcOrd="0" destOrd="0" presId="urn:microsoft.com/office/officeart/2008/layout/LinedList"/>
    <dgm:cxn modelId="{76A658B7-D5FD-E948-99CE-46ED56BD5955}" type="presParOf" srcId="{88B82E89-8C50-F04E-ABD2-6794519947DE}" destId="{201CDF8C-9390-A047-A6A1-2C4B587C9829}" srcOrd="1" destOrd="0" presId="urn:microsoft.com/office/officeart/2008/layout/LinedList"/>
    <dgm:cxn modelId="{4E37A8B8-FCD7-5E4E-A691-1CD9BD320549}" type="presParOf" srcId="{3C5E1690-C25C-744E-A55F-0CB794DE9421}" destId="{4D8F85A1-6405-AC40-8670-117E67B83F69}" srcOrd="8" destOrd="0" presId="urn:microsoft.com/office/officeart/2008/layout/LinedList"/>
    <dgm:cxn modelId="{31D4AB00-4498-9A4C-86ED-FDDE96D30857}" type="presParOf" srcId="{3C5E1690-C25C-744E-A55F-0CB794DE9421}" destId="{AC4CDF1D-F3A4-2643-85BB-CD24F74FA454}" srcOrd="9" destOrd="0" presId="urn:microsoft.com/office/officeart/2008/layout/LinedList"/>
    <dgm:cxn modelId="{AFF6D518-6FD9-A646-8C53-4D972DDBF28A}" type="presParOf" srcId="{AC4CDF1D-F3A4-2643-85BB-CD24F74FA454}" destId="{8F8D02AB-572A-DC4C-88EE-09CF2E29FDAA}" srcOrd="0" destOrd="0" presId="urn:microsoft.com/office/officeart/2008/layout/LinedList"/>
    <dgm:cxn modelId="{838156B2-20D4-D742-9EF3-54922A88609B}" type="presParOf" srcId="{AC4CDF1D-F3A4-2643-85BB-CD24F74FA454}" destId="{F56C9295-7E4C-D141-8603-364467D3C10D}" srcOrd="1" destOrd="0" presId="urn:microsoft.com/office/officeart/2008/layout/LinedList"/>
    <dgm:cxn modelId="{94101F1B-75D9-8C46-B264-D932F92B7FF7}" type="presParOf" srcId="{3C5E1690-C25C-744E-A55F-0CB794DE9421}" destId="{B10B051E-B29D-2740-820E-4EB14D8C199B}" srcOrd="10" destOrd="0" presId="urn:microsoft.com/office/officeart/2008/layout/LinedList"/>
    <dgm:cxn modelId="{753498A1-907C-9248-A46F-7D9A23667E29}" type="presParOf" srcId="{3C5E1690-C25C-744E-A55F-0CB794DE9421}" destId="{99BCCEE6-5594-5041-A503-033EBA8914F6}" srcOrd="11" destOrd="0" presId="urn:microsoft.com/office/officeart/2008/layout/LinedList"/>
    <dgm:cxn modelId="{910E2756-F27E-1F4D-8CCE-C5D8F0DDC38E}" type="presParOf" srcId="{99BCCEE6-5594-5041-A503-033EBA8914F6}" destId="{40387D89-8B2B-CE4C-ABFB-71DE31094FCA}" srcOrd="0" destOrd="0" presId="urn:microsoft.com/office/officeart/2008/layout/LinedList"/>
    <dgm:cxn modelId="{EBB2183F-264B-5D4C-B596-8CF65971EBCF}" type="presParOf" srcId="{99BCCEE6-5594-5041-A503-033EBA8914F6}" destId="{CC829D0B-7FD4-034E-8F8E-B9F1C8835265}" srcOrd="1" destOrd="0" presId="urn:microsoft.com/office/officeart/2008/layout/LinedList"/>
    <dgm:cxn modelId="{144E3452-6464-3A46-86B6-82FD53AE6FB1}" type="presParOf" srcId="{3C5E1690-C25C-744E-A55F-0CB794DE9421}" destId="{6EE35C04-4DDF-7447-9433-95DFD894F838}" srcOrd="12" destOrd="0" presId="urn:microsoft.com/office/officeart/2008/layout/LinedList"/>
    <dgm:cxn modelId="{A6ED846E-4EFE-F24B-BBE5-E9E453734EBA}" type="presParOf" srcId="{3C5E1690-C25C-744E-A55F-0CB794DE9421}" destId="{5B2F4F70-0318-FF43-960F-00306B131049}" srcOrd="13" destOrd="0" presId="urn:microsoft.com/office/officeart/2008/layout/LinedList"/>
    <dgm:cxn modelId="{3C291654-D1D3-6546-9FF4-D1DB824D0411}" type="presParOf" srcId="{5B2F4F70-0318-FF43-960F-00306B131049}" destId="{70949C06-A141-844A-989C-4E7C5F4F9258}" srcOrd="0" destOrd="0" presId="urn:microsoft.com/office/officeart/2008/layout/LinedList"/>
    <dgm:cxn modelId="{3F6B46FA-6370-1740-846D-2DBACEA18A99}" type="presParOf" srcId="{5B2F4F70-0318-FF43-960F-00306B131049}" destId="{B9CD85C9-B0E9-274C-9B5A-FE7C41010D6F}" srcOrd="1" destOrd="0" presId="urn:microsoft.com/office/officeart/2008/layout/LinedList"/>
    <dgm:cxn modelId="{FCA7A1F8-3540-D34C-9037-23D650B935B8}" type="presParOf" srcId="{3C5E1690-C25C-744E-A55F-0CB794DE9421}" destId="{B0E4FE66-CE12-9F45-A6E5-F3F2496BA456}" srcOrd="14" destOrd="0" presId="urn:microsoft.com/office/officeart/2008/layout/LinedList"/>
    <dgm:cxn modelId="{1159B994-CAD0-834A-9345-9C5960385BB7}" type="presParOf" srcId="{3C5E1690-C25C-744E-A55F-0CB794DE9421}" destId="{ED13168E-B06E-5840-951F-13167B9BF061}" srcOrd="15" destOrd="0" presId="urn:microsoft.com/office/officeart/2008/layout/LinedList"/>
    <dgm:cxn modelId="{E3A30569-3D67-D441-A67B-A8CBC152F7BB}" type="presParOf" srcId="{ED13168E-B06E-5840-951F-13167B9BF061}" destId="{6B2FBF1D-DE80-5B40-86EB-E1B35A981A66}" srcOrd="0" destOrd="0" presId="urn:microsoft.com/office/officeart/2008/layout/LinedList"/>
    <dgm:cxn modelId="{52734A3C-915F-8246-A972-24153E9B6433}" type="presParOf" srcId="{ED13168E-B06E-5840-951F-13167B9BF061}" destId="{30586E75-B800-6940-9E55-86B87587F469}" srcOrd="1" destOrd="0" presId="urn:microsoft.com/office/officeart/2008/layout/LinedList"/>
    <dgm:cxn modelId="{A6A74577-445A-3749-BFA0-63DB595EF84A}" type="presParOf" srcId="{3C5E1690-C25C-744E-A55F-0CB794DE9421}" destId="{070FD1B6-DCA2-4749-B2A7-D7CCCF4A8DE5}" srcOrd="16" destOrd="0" presId="urn:microsoft.com/office/officeart/2008/layout/LinedList"/>
    <dgm:cxn modelId="{42DF8394-67FC-B442-9833-EF0589465264}" type="presParOf" srcId="{3C5E1690-C25C-744E-A55F-0CB794DE9421}" destId="{867368EF-632D-5247-A010-63B16CC9B20B}" srcOrd="17" destOrd="0" presId="urn:microsoft.com/office/officeart/2008/layout/LinedList"/>
    <dgm:cxn modelId="{203BAB14-D292-7341-BC6C-873D03AD5968}" type="presParOf" srcId="{867368EF-632D-5247-A010-63B16CC9B20B}" destId="{F6BB5030-6AA0-3E44-AC05-E43A0ED04BA3}" srcOrd="0" destOrd="0" presId="urn:microsoft.com/office/officeart/2008/layout/LinedList"/>
    <dgm:cxn modelId="{ED8A6F78-934A-F945-92DB-D0E0352133D1}" type="presParOf" srcId="{867368EF-632D-5247-A010-63B16CC9B20B}" destId="{0E1E5183-BC9D-FF43-A570-2BC85E3E8BC7}" srcOrd="1" destOrd="0" presId="urn:microsoft.com/office/officeart/2008/layout/LinedList"/>
    <dgm:cxn modelId="{201F832D-4107-0E4B-A00D-03CE0FC6AB14}" type="presParOf" srcId="{3C5E1690-C25C-744E-A55F-0CB794DE9421}" destId="{144E06DD-E3FC-6242-9FA4-B4C81DCB159C}" srcOrd="18" destOrd="0" presId="urn:microsoft.com/office/officeart/2008/layout/LinedList"/>
    <dgm:cxn modelId="{0F79876A-5454-9642-8C65-21F6B973725E}" type="presParOf" srcId="{3C5E1690-C25C-744E-A55F-0CB794DE9421}" destId="{2086D5BD-0AE6-D84A-A0AD-483151CE9925}" srcOrd="19" destOrd="0" presId="urn:microsoft.com/office/officeart/2008/layout/LinedList"/>
    <dgm:cxn modelId="{DF30DB21-FAFC-0D46-9B5C-10B7362FE0AD}" type="presParOf" srcId="{2086D5BD-0AE6-D84A-A0AD-483151CE9925}" destId="{31226774-23BC-654B-AC95-F6FE4C59994A}" srcOrd="0" destOrd="0" presId="urn:microsoft.com/office/officeart/2008/layout/LinedList"/>
    <dgm:cxn modelId="{EB645AAA-6236-A245-BA9E-40F77520E77C}" type="presParOf" srcId="{2086D5BD-0AE6-D84A-A0AD-483151CE9925}" destId="{B2369192-F9B9-784A-BE31-09DED4B02394}" srcOrd="1" destOrd="0" presId="urn:microsoft.com/office/officeart/2008/layout/LinedList"/>
    <dgm:cxn modelId="{40853D79-0FC5-EA44-A69C-634B5993877B}" type="presParOf" srcId="{3C5E1690-C25C-744E-A55F-0CB794DE9421}" destId="{D18C3142-9BF4-8845-8BBB-10BCE33B7AFD}" srcOrd="20" destOrd="0" presId="urn:microsoft.com/office/officeart/2008/layout/LinedList"/>
    <dgm:cxn modelId="{1C78F4BA-AB0E-B34A-9829-91324F9DDDA2}" type="presParOf" srcId="{3C5E1690-C25C-744E-A55F-0CB794DE9421}" destId="{293B9280-B4A5-D141-AD01-45889C37CC41}" srcOrd="21" destOrd="0" presId="urn:microsoft.com/office/officeart/2008/layout/LinedList"/>
    <dgm:cxn modelId="{AAFF386D-A0A0-A543-B0D6-51900393D359}" type="presParOf" srcId="{293B9280-B4A5-D141-AD01-45889C37CC41}" destId="{0FF05F15-D868-0B4A-8CEC-51039A945F6C}" srcOrd="0" destOrd="0" presId="urn:microsoft.com/office/officeart/2008/layout/LinedList"/>
    <dgm:cxn modelId="{F4EF3F3D-4721-6D42-AD4A-1C60148586EE}" type="presParOf" srcId="{293B9280-B4A5-D141-AD01-45889C37CC41}" destId="{92FF184E-1D83-D34B-8DA5-8F4699A740D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B2351CB-B7A8-4DF7-B2E5-BB65F2C5FC9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951C32EC-7BC0-4AFF-9683-DD484B11B7A4}">
      <dgm:prSet/>
      <dgm:spPr/>
      <dgm:t>
        <a:bodyPr/>
        <a:lstStyle/>
        <a:p>
          <a:r>
            <a:rPr lang="en-US" dirty="0"/>
            <a:t>I would like to incorporate modern machine learning models into NLP pipeline for Question Answering (like chatbot) </a:t>
          </a:r>
        </a:p>
      </dgm:t>
    </dgm:pt>
    <dgm:pt modelId="{38B31F20-06AD-4265-A2BE-8E396245F2D1}" type="parTrans" cxnId="{4E917DB2-3685-4B1E-9466-61346528E20F}">
      <dgm:prSet/>
      <dgm:spPr/>
      <dgm:t>
        <a:bodyPr/>
        <a:lstStyle/>
        <a:p>
          <a:endParaRPr lang="en-US"/>
        </a:p>
      </dgm:t>
    </dgm:pt>
    <dgm:pt modelId="{1A5D3D28-AD2E-4D1B-A171-2F729A5EC504}" type="sibTrans" cxnId="{4E917DB2-3685-4B1E-9466-61346528E20F}">
      <dgm:prSet/>
      <dgm:spPr/>
      <dgm:t>
        <a:bodyPr/>
        <a:lstStyle/>
        <a:p>
          <a:endParaRPr lang="en-US"/>
        </a:p>
      </dgm:t>
    </dgm:pt>
    <dgm:pt modelId="{FCEB4BA5-61DE-4375-9E00-A7A61D985AD4}">
      <dgm:prSet/>
      <dgm:spPr/>
      <dgm:t>
        <a:bodyPr/>
        <a:lstStyle/>
        <a:p>
          <a:r>
            <a:rPr lang="en-US" dirty="0"/>
            <a:t>Creating a BERT based Question Answering services is quite straightforward, except even on such “small” dataset as cord19, API response time will 10-15 seconds which isn’t good users experience. </a:t>
          </a:r>
        </a:p>
        <a:p>
          <a:endParaRPr lang="en-US" dirty="0"/>
        </a:p>
      </dgm:t>
    </dgm:pt>
    <dgm:pt modelId="{8AC81A40-6EFE-46FD-9CE6-964D81148383}" type="parTrans" cxnId="{E07A3B7B-CAA5-4B3F-B752-E2C114D83C0D}">
      <dgm:prSet/>
      <dgm:spPr/>
      <dgm:t>
        <a:bodyPr/>
        <a:lstStyle/>
        <a:p>
          <a:endParaRPr lang="en-US"/>
        </a:p>
      </dgm:t>
    </dgm:pt>
    <dgm:pt modelId="{456A18C9-EE9C-4243-AA36-C6282D656A56}" type="sibTrans" cxnId="{E07A3B7B-CAA5-4B3F-B752-E2C114D83C0D}">
      <dgm:prSet/>
      <dgm:spPr/>
      <dgm:t>
        <a:bodyPr/>
        <a:lstStyle/>
        <a:p>
          <a:endParaRPr lang="en-US"/>
        </a:p>
      </dgm:t>
    </dgm:pt>
    <dgm:pt modelId="{270317D3-C7CD-4E18-9372-F13A90404089}">
      <dgm:prSet/>
      <dgm:spPr/>
      <dgm:t>
        <a:bodyPr/>
        <a:lstStyle/>
        <a:p>
          <a:r>
            <a:rPr lang="en-US" dirty="0"/>
            <a:t>This is where Redis and Redis Modules come into picture.</a:t>
          </a:r>
        </a:p>
      </dgm:t>
    </dgm:pt>
    <dgm:pt modelId="{2C83CBF1-D789-46EC-A3C5-3B6B804F63FF}" type="parTrans" cxnId="{DD880249-674C-4B84-8554-92B61AA10C7B}">
      <dgm:prSet/>
      <dgm:spPr/>
      <dgm:t>
        <a:bodyPr/>
        <a:lstStyle/>
        <a:p>
          <a:endParaRPr lang="en-US"/>
        </a:p>
      </dgm:t>
    </dgm:pt>
    <dgm:pt modelId="{4C1F7403-921E-4E2F-88AE-30575CB5708C}" type="sibTrans" cxnId="{DD880249-674C-4B84-8554-92B61AA10C7B}">
      <dgm:prSet/>
      <dgm:spPr/>
      <dgm:t>
        <a:bodyPr/>
        <a:lstStyle/>
        <a:p>
          <a:endParaRPr lang="en-US"/>
        </a:p>
      </dgm:t>
    </dgm:pt>
    <dgm:pt modelId="{A5E4121F-BA2E-874E-8C07-4814A9914ADB}" type="pres">
      <dgm:prSet presAssocID="{4B2351CB-B7A8-4DF7-B2E5-BB65F2C5FC9C}" presName="vert0" presStyleCnt="0">
        <dgm:presLayoutVars>
          <dgm:dir/>
          <dgm:animOne val="branch"/>
          <dgm:animLvl val="lvl"/>
        </dgm:presLayoutVars>
      </dgm:prSet>
      <dgm:spPr/>
    </dgm:pt>
    <dgm:pt modelId="{85004F9C-FC22-7C4F-8CF1-FD77ED934FF8}" type="pres">
      <dgm:prSet presAssocID="{951C32EC-7BC0-4AFF-9683-DD484B11B7A4}" presName="thickLine" presStyleLbl="alignNode1" presStyleIdx="0" presStyleCnt="3"/>
      <dgm:spPr/>
    </dgm:pt>
    <dgm:pt modelId="{DB46D14B-17CC-B34B-812D-53B729D249D4}" type="pres">
      <dgm:prSet presAssocID="{951C32EC-7BC0-4AFF-9683-DD484B11B7A4}" presName="horz1" presStyleCnt="0"/>
      <dgm:spPr/>
    </dgm:pt>
    <dgm:pt modelId="{E6E6990A-CCDE-4D4E-BCCC-4C37CAD7D595}" type="pres">
      <dgm:prSet presAssocID="{951C32EC-7BC0-4AFF-9683-DD484B11B7A4}" presName="tx1" presStyleLbl="revTx" presStyleIdx="0" presStyleCnt="3"/>
      <dgm:spPr/>
    </dgm:pt>
    <dgm:pt modelId="{3BD9CE70-784F-9140-9106-7F09EDD22DED}" type="pres">
      <dgm:prSet presAssocID="{951C32EC-7BC0-4AFF-9683-DD484B11B7A4}" presName="vert1" presStyleCnt="0"/>
      <dgm:spPr/>
    </dgm:pt>
    <dgm:pt modelId="{CC308920-1A89-2443-AC7E-2162982B2A2D}" type="pres">
      <dgm:prSet presAssocID="{FCEB4BA5-61DE-4375-9E00-A7A61D985AD4}" presName="thickLine" presStyleLbl="alignNode1" presStyleIdx="1" presStyleCnt="3"/>
      <dgm:spPr/>
    </dgm:pt>
    <dgm:pt modelId="{6A643151-DE64-5442-95C7-55227BB02140}" type="pres">
      <dgm:prSet presAssocID="{FCEB4BA5-61DE-4375-9E00-A7A61D985AD4}" presName="horz1" presStyleCnt="0"/>
      <dgm:spPr/>
    </dgm:pt>
    <dgm:pt modelId="{E43E1251-A15A-E04F-9550-B81DA636FD96}" type="pres">
      <dgm:prSet presAssocID="{FCEB4BA5-61DE-4375-9E00-A7A61D985AD4}" presName="tx1" presStyleLbl="revTx" presStyleIdx="1" presStyleCnt="3"/>
      <dgm:spPr/>
    </dgm:pt>
    <dgm:pt modelId="{9B22B9D1-4A18-1F4E-92CB-A6A72F516F02}" type="pres">
      <dgm:prSet presAssocID="{FCEB4BA5-61DE-4375-9E00-A7A61D985AD4}" presName="vert1" presStyleCnt="0"/>
      <dgm:spPr/>
    </dgm:pt>
    <dgm:pt modelId="{886A0D4A-CFB9-B247-AACC-F19F007B521C}" type="pres">
      <dgm:prSet presAssocID="{270317D3-C7CD-4E18-9372-F13A90404089}" presName="thickLine" presStyleLbl="alignNode1" presStyleIdx="2" presStyleCnt="3"/>
      <dgm:spPr/>
    </dgm:pt>
    <dgm:pt modelId="{0DA070E3-7C17-BB42-9000-F2A2F47ABC2D}" type="pres">
      <dgm:prSet presAssocID="{270317D3-C7CD-4E18-9372-F13A90404089}" presName="horz1" presStyleCnt="0"/>
      <dgm:spPr/>
    </dgm:pt>
    <dgm:pt modelId="{67E6B2B4-81D0-774C-A6D0-1266D6FC02DF}" type="pres">
      <dgm:prSet presAssocID="{270317D3-C7CD-4E18-9372-F13A90404089}" presName="tx1" presStyleLbl="revTx" presStyleIdx="2" presStyleCnt="3"/>
      <dgm:spPr/>
    </dgm:pt>
    <dgm:pt modelId="{D25F448E-92D6-7D4B-89F9-BF21F68278FB}" type="pres">
      <dgm:prSet presAssocID="{270317D3-C7CD-4E18-9372-F13A90404089}" presName="vert1" presStyleCnt="0"/>
      <dgm:spPr/>
    </dgm:pt>
  </dgm:ptLst>
  <dgm:cxnLst>
    <dgm:cxn modelId="{D2AB2D0C-651A-2144-8B8B-080D60A8F432}" type="presOf" srcId="{951C32EC-7BC0-4AFF-9683-DD484B11B7A4}" destId="{E6E6990A-CCDE-4D4E-BCCC-4C37CAD7D595}" srcOrd="0" destOrd="0" presId="urn:microsoft.com/office/officeart/2008/layout/LinedList"/>
    <dgm:cxn modelId="{DD880249-674C-4B84-8554-92B61AA10C7B}" srcId="{4B2351CB-B7A8-4DF7-B2E5-BB65F2C5FC9C}" destId="{270317D3-C7CD-4E18-9372-F13A90404089}" srcOrd="2" destOrd="0" parTransId="{2C83CBF1-D789-46EC-A3C5-3B6B804F63FF}" sibTransId="{4C1F7403-921E-4E2F-88AE-30575CB5708C}"/>
    <dgm:cxn modelId="{AC276253-42A4-134E-9FEC-9A7230C0A90E}" type="presOf" srcId="{FCEB4BA5-61DE-4375-9E00-A7A61D985AD4}" destId="{E43E1251-A15A-E04F-9550-B81DA636FD96}" srcOrd="0" destOrd="0" presId="urn:microsoft.com/office/officeart/2008/layout/LinedList"/>
    <dgm:cxn modelId="{7B4B3869-342B-2349-AF51-8A0E7259D066}" type="presOf" srcId="{4B2351CB-B7A8-4DF7-B2E5-BB65F2C5FC9C}" destId="{A5E4121F-BA2E-874E-8C07-4814A9914ADB}" srcOrd="0" destOrd="0" presId="urn:microsoft.com/office/officeart/2008/layout/LinedList"/>
    <dgm:cxn modelId="{E07A3B7B-CAA5-4B3F-B752-E2C114D83C0D}" srcId="{4B2351CB-B7A8-4DF7-B2E5-BB65F2C5FC9C}" destId="{FCEB4BA5-61DE-4375-9E00-A7A61D985AD4}" srcOrd="1" destOrd="0" parTransId="{8AC81A40-6EFE-46FD-9CE6-964D81148383}" sibTransId="{456A18C9-EE9C-4243-AA36-C6282D656A56}"/>
    <dgm:cxn modelId="{4E917DB2-3685-4B1E-9466-61346528E20F}" srcId="{4B2351CB-B7A8-4DF7-B2E5-BB65F2C5FC9C}" destId="{951C32EC-7BC0-4AFF-9683-DD484B11B7A4}" srcOrd="0" destOrd="0" parTransId="{38B31F20-06AD-4265-A2BE-8E396245F2D1}" sibTransId="{1A5D3D28-AD2E-4D1B-A171-2F729A5EC504}"/>
    <dgm:cxn modelId="{5D444ABF-9E61-9648-8049-26630AC21BC9}" type="presOf" srcId="{270317D3-C7CD-4E18-9372-F13A90404089}" destId="{67E6B2B4-81D0-774C-A6D0-1266D6FC02DF}" srcOrd="0" destOrd="0" presId="urn:microsoft.com/office/officeart/2008/layout/LinedList"/>
    <dgm:cxn modelId="{D546D550-100D-4549-B105-F42986210649}" type="presParOf" srcId="{A5E4121F-BA2E-874E-8C07-4814A9914ADB}" destId="{85004F9C-FC22-7C4F-8CF1-FD77ED934FF8}" srcOrd="0" destOrd="0" presId="urn:microsoft.com/office/officeart/2008/layout/LinedList"/>
    <dgm:cxn modelId="{5BA38C57-6E31-4F4F-9DD8-A323F7DFF3C0}" type="presParOf" srcId="{A5E4121F-BA2E-874E-8C07-4814A9914ADB}" destId="{DB46D14B-17CC-B34B-812D-53B729D249D4}" srcOrd="1" destOrd="0" presId="urn:microsoft.com/office/officeart/2008/layout/LinedList"/>
    <dgm:cxn modelId="{4BBC7888-1034-AA47-8FE4-0B80B136A964}" type="presParOf" srcId="{DB46D14B-17CC-B34B-812D-53B729D249D4}" destId="{E6E6990A-CCDE-4D4E-BCCC-4C37CAD7D595}" srcOrd="0" destOrd="0" presId="urn:microsoft.com/office/officeart/2008/layout/LinedList"/>
    <dgm:cxn modelId="{B5768B64-696A-F34F-9B81-A36DE244CCF3}" type="presParOf" srcId="{DB46D14B-17CC-B34B-812D-53B729D249D4}" destId="{3BD9CE70-784F-9140-9106-7F09EDD22DED}" srcOrd="1" destOrd="0" presId="urn:microsoft.com/office/officeart/2008/layout/LinedList"/>
    <dgm:cxn modelId="{63BE00E0-2AED-A04C-A56F-53BC9B6BD9E7}" type="presParOf" srcId="{A5E4121F-BA2E-874E-8C07-4814A9914ADB}" destId="{CC308920-1A89-2443-AC7E-2162982B2A2D}" srcOrd="2" destOrd="0" presId="urn:microsoft.com/office/officeart/2008/layout/LinedList"/>
    <dgm:cxn modelId="{0145F9D0-D352-104A-A30B-D473925402EF}" type="presParOf" srcId="{A5E4121F-BA2E-874E-8C07-4814A9914ADB}" destId="{6A643151-DE64-5442-95C7-55227BB02140}" srcOrd="3" destOrd="0" presId="urn:microsoft.com/office/officeart/2008/layout/LinedList"/>
    <dgm:cxn modelId="{165C6368-9450-D249-98E5-1157D014A94D}" type="presParOf" srcId="{6A643151-DE64-5442-95C7-55227BB02140}" destId="{E43E1251-A15A-E04F-9550-B81DA636FD96}" srcOrd="0" destOrd="0" presId="urn:microsoft.com/office/officeart/2008/layout/LinedList"/>
    <dgm:cxn modelId="{DF3FB032-B401-F545-9415-2AD63587974D}" type="presParOf" srcId="{6A643151-DE64-5442-95C7-55227BB02140}" destId="{9B22B9D1-4A18-1F4E-92CB-A6A72F516F02}" srcOrd="1" destOrd="0" presId="urn:microsoft.com/office/officeart/2008/layout/LinedList"/>
    <dgm:cxn modelId="{3A5B2260-3702-0F4E-9CDD-A0BD7A647DC6}" type="presParOf" srcId="{A5E4121F-BA2E-874E-8C07-4814A9914ADB}" destId="{886A0D4A-CFB9-B247-AACC-F19F007B521C}" srcOrd="4" destOrd="0" presId="urn:microsoft.com/office/officeart/2008/layout/LinedList"/>
    <dgm:cxn modelId="{A7A9C106-45A0-3E43-85D2-4212154A4DBF}" type="presParOf" srcId="{A5E4121F-BA2E-874E-8C07-4814A9914ADB}" destId="{0DA070E3-7C17-BB42-9000-F2A2F47ABC2D}" srcOrd="5" destOrd="0" presId="urn:microsoft.com/office/officeart/2008/layout/LinedList"/>
    <dgm:cxn modelId="{C3EDAAE0-BEA2-DD49-97BC-FAAC221D5AF0}" type="presParOf" srcId="{0DA070E3-7C17-BB42-9000-F2A2F47ABC2D}" destId="{67E6B2B4-81D0-774C-A6D0-1266D6FC02DF}" srcOrd="0" destOrd="0" presId="urn:microsoft.com/office/officeart/2008/layout/LinedList"/>
    <dgm:cxn modelId="{95844AF7-6755-F649-82EC-962FCDBA59F5}" type="presParOf" srcId="{0DA070E3-7C17-BB42-9000-F2A2F47ABC2D}" destId="{D25F448E-92D6-7D4B-89F9-BF21F68278F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75A39BE-F905-4997-992A-92D320970C2E}"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2CFC3F1C-A388-43A4-A88E-199A517E9A91}">
      <dgm:prSet/>
      <dgm:spPr/>
      <dgm:t>
        <a:bodyPr/>
        <a:lstStyle/>
        <a:p>
          <a:pPr>
            <a:lnSpc>
              <a:spcPct val="100000"/>
            </a:lnSpc>
            <a:defRPr cap="all"/>
          </a:pPr>
          <a:r>
            <a:rPr lang="en-US" dirty="0"/>
            <a:t>NLP is of the utmost importance in the modern world</a:t>
          </a:r>
        </a:p>
      </dgm:t>
    </dgm:pt>
    <dgm:pt modelId="{25756EC0-DC8D-4CA2-A021-C7E7C451801A}" type="parTrans" cxnId="{E026E307-6DDF-4F93-9777-C159D6A18E7F}">
      <dgm:prSet/>
      <dgm:spPr/>
      <dgm:t>
        <a:bodyPr/>
        <a:lstStyle/>
        <a:p>
          <a:endParaRPr lang="en-US"/>
        </a:p>
      </dgm:t>
    </dgm:pt>
    <dgm:pt modelId="{81DA8056-7F8A-4667-A159-65937F371961}" type="sibTrans" cxnId="{E026E307-6DDF-4F93-9777-C159D6A18E7F}">
      <dgm:prSet/>
      <dgm:spPr/>
      <dgm:t>
        <a:bodyPr/>
        <a:lstStyle/>
        <a:p>
          <a:endParaRPr lang="en-US"/>
        </a:p>
      </dgm:t>
    </dgm:pt>
    <dgm:pt modelId="{B79D53AD-B6A0-4C3D-9C3F-98F3410BE40D}">
      <dgm:prSet/>
      <dgm:spPr/>
      <dgm:t>
        <a:bodyPr/>
        <a:lstStyle/>
        <a:p>
          <a:pPr>
            <a:lnSpc>
              <a:spcPct val="100000"/>
            </a:lnSpc>
            <a:defRPr cap="all"/>
          </a:pPr>
          <a:r>
            <a:rPr lang="en-US"/>
            <a:t>Let’s build and open source tools to help different communities manage their knowledge</a:t>
          </a:r>
        </a:p>
      </dgm:t>
    </dgm:pt>
    <dgm:pt modelId="{BA6856ED-309F-43FC-B7B1-AF58142713FD}" type="parTrans" cxnId="{DFD90B71-5C0F-4359-8598-5381A8E2F922}">
      <dgm:prSet/>
      <dgm:spPr/>
      <dgm:t>
        <a:bodyPr/>
        <a:lstStyle/>
        <a:p>
          <a:endParaRPr lang="en-US"/>
        </a:p>
      </dgm:t>
    </dgm:pt>
    <dgm:pt modelId="{E9D3B7F5-DDC0-4A3F-BF92-A88C8F84DBA7}" type="sibTrans" cxnId="{DFD90B71-5C0F-4359-8598-5381A8E2F922}">
      <dgm:prSet/>
      <dgm:spPr/>
      <dgm:t>
        <a:bodyPr/>
        <a:lstStyle/>
        <a:p>
          <a:endParaRPr lang="en-US"/>
        </a:p>
      </dgm:t>
    </dgm:pt>
    <dgm:pt modelId="{0A584707-F461-4E55-B98E-8D135DD2C121}" type="pres">
      <dgm:prSet presAssocID="{975A39BE-F905-4997-992A-92D320970C2E}" presName="root" presStyleCnt="0">
        <dgm:presLayoutVars>
          <dgm:dir/>
          <dgm:resizeHandles val="exact"/>
        </dgm:presLayoutVars>
      </dgm:prSet>
      <dgm:spPr/>
    </dgm:pt>
    <dgm:pt modelId="{3E7638E1-97B8-4313-989D-4D9797A9F48F}" type="pres">
      <dgm:prSet presAssocID="{2CFC3F1C-A388-43A4-A88E-199A517E9A91}" presName="compNode" presStyleCnt="0"/>
      <dgm:spPr/>
    </dgm:pt>
    <dgm:pt modelId="{B42FA57D-4573-46EB-9215-2FD2DD606651}" type="pres">
      <dgm:prSet presAssocID="{2CFC3F1C-A388-43A4-A88E-199A517E9A91}" presName="iconBgRect" presStyleLbl="bgShp" presStyleIdx="0" presStyleCnt="2"/>
      <dgm:spPr/>
    </dgm:pt>
    <dgm:pt modelId="{CFDF8177-F137-4504-AFD2-75BE1ADF04A5}" type="pres">
      <dgm:prSet presAssocID="{2CFC3F1C-A388-43A4-A88E-199A517E9A9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arth Globe Americas"/>
        </a:ext>
      </dgm:extLst>
    </dgm:pt>
    <dgm:pt modelId="{EAD2B4BA-79AB-4045-BC3B-E64E41921F00}" type="pres">
      <dgm:prSet presAssocID="{2CFC3F1C-A388-43A4-A88E-199A517E9A91}" presName="spaceRect" presStyleCnt="0"/>
      <dgm:spPr/>
    </dgm:pt>
    <dgm:pt modelId="{8A052E13-73A2-410B-B03E-61BACC9194D8}" type="pres">
      <dgm:prSet presAssocID="{2CFC3F1C-A388-43A4-A88E-199A517E9A91}" presName="textRect" presStyleLbl="revTx" presStyleIdx="0" presStyleCnt="2">
        <dgm:presLayoutVars>
          <dgm:chMax val="1"/>
          <dgm:chPref val="1"/>
        </dgm:presLayoutVars>
      </dgm:prSet>
      <dgm:spPr/>
    </dgm:pt>
    <dgm:pt modelId="{3D90EE07-A912-4788-859A-066D44D4A92B}" type="pres">
      <dgm:prSet presAssocID="{81DA8056-7F8A-4667-A159-65937F371961}" presName="sibTrans" presStyleCnt="0"/>
      <dgm:spPr/>
    </dgm:pt>
    <dgm:pt modelId="{11482787-B7EC-44BC-8F54-CFA7692D8D73}" type="pres">
      <dgm:prSet presAssocID="{B79D53AD-B6A0-4C3D-9C3F-98F3410BE40D}" presName="compNode" presStyleCnt="0"/>
      <dgm:spPr/>
    </dgm:pt>
    <dgm:pt modelId="{D0B7955E-EC7C-494B-A847-0C1661B293C2}" type="pres">
      <dgm:prSet presAssocID="{B79D53AD-B6A0-4C3D-9C3F-98F3410BE40D}" presName="iconBgRect" presStyleLbl="bgShp" presStyleIdx="1" presStyleCnt="2"/>
      <dgm:spPr/>
    </dgm:pt>
    <dgm:pt modelId="{9A440F85-DAA7-415A-B141-4AAEBDE27FC5}" type="pres">
      <dgm:prSet presAssocID="{B79D53AD-B6A0-4C3D-9C3F-98F3410BE40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andshake"/>
        </a:ext>
      </dgm:extLst>
    </dgm:pt>
    <dgm:pt modelId="{B55BE274-FFE8-467A-9D33-3541699C0B42}" type="pres">
      <dgm:prSet presAssocID="{B79D53AD-B6A0-4C3D-9C3F-98F3410BE40D}" presName="spaceRect" presStyleCnt="0"/>
      <dgm:spPr/>
    </dgm:pt>
    <dgm:pt modelId="{E372C135-0C8A-4116-A241-73C805336210}" type="pres">
      <dgm:prSet presAssocID="{B79D53AD-B6A0-4C3D-9C3F-98F3410BE40D}" presName="textRect" presStyleLbl="revTx" presStyleIdx="1" presStyleCnt="2">
        <dgm:presLayoutVars>
          <dgm:chMax val="1"/>
          <dgm:chPref val="1"/>
        </dgm:presLayoutVars>
      </dgm:prSet>
      <dgm:spPr/>
    </dgm:pt>
  </dgm:ptLst>
  <dgm:cxnLst>
    <dgm:cxn modelId="{E026E307-6DDF-4F93-9777-C159D6A18E7F}" srcId="{975A39BE-F905-4997-992A-92D320970C2E}" destId="{2CFC3F1C-A388-43A4-A88E-199A517E9A91}" srcOrd="0" destOrd="0" parTransId="{25756EC0-DC8D-4CA2-A021-C7E7C451801A}" sibTransId="{81DA8056-7F8A-4667-A159-65937F371961}"/>
    <dgm:cxn modelId="{DFD90B71-5C0F-4359-8598-5381A8E2F922}" srcId="{975A39BE-F905-4997-992A-92D320970C2E}" destId="{B79D53AD-B6A0-4C3D-9C3F-98F3410BE40D}" srcOrd="1" destOrd="0" parTransId="{BA6856ED-309F-43FC-B7B1-AF58142713FD}" sibTransId="{E9D3B7F5-DDC0-4A3F-BF92-A88C8F84DBA7}"/>
    <dgm:cxn modelId="{300F3FBA-EF0D-4B26-A706-0914597717DF}" type="presOf" srcId="{B79D53AD-B6A0-4C3D-9C3F-98F3410BE40D}" destId="{E372C135-0C8A-4116-A241-73C805336210}" srcOrd="0" destOrd="0" presId="urn:microsoft.com/office/officeart/2018/5/layout/IconCircleLabelList"/>
    <dgm:cxn modelId="{56EAA6E7-00F0-4076-8A8A-634EBBB40141}" type="presOf" srcId="{975A39BE-F905-4997-992A-92D320970C2E}" destId="{0A584707-F461-4E55-B98E-8D135DD2C121}" srcOrd="0" destOrd="0" presId="urn:microsoft.com/office/officeart/2018/5/layout/IconCircleLabelList"/>
    <dgm:cxn modelId="{EBF536F1-5AF2-4ED7-93D0-BA67725CE4DB}" type="presOf" srcId="{2CFC3F1C-A388-43A4-A88E-199A517E9A91}" destId="{8A052E13-73A2-410B-B03E-61BACC9194D8}" srcOrd="0" destOrd="0" presId="urn:microsoft.com/office/officeart/2018/5/layout/IconCircleLabelList"/>
    <dgm:cxn modelId="{8139977D-DA61-41A7-A2DD-545FB5AC153A}" type="presParOf" srcId="{0A584707-F461-4E55-B98E-8D135DD2C121}" destId="{3E7638E1-97B8-4313-989D-4D9797A9F48F}" srcOrd="0" destOrd="0" presId="urn:microsoft.com/office/officeart/2018/5/layout/IconCircleLabelList"/>
    <dgm:cxn modelId="{266CF7AA-6B7D-4B50-80D0-3F8AE6CB1406}" type="presParOf" srcId="{3E7638E1-97B8-4313-989D-4D9797A9F48F}" destId="{B42FA57D-4573-46EB-9215-2FD2DD606651}" srcOrd="0" destOrd="0" presId="urn:microsoft.com/office/officeart/2018/5/layout/IconCircleLabelList"/>
    <dgm:cxn modelId="{CF8EDC60-F13F-43BD-B8FD-BBE9AF93F9C6}" type="presParOf" srcId="{3E7638E1-97B8-4313-989D-4D9797A9F48F}" destId="{CFDF8177-F137-4504-AFD2-75BE1ADF04A5}" srcOrd="1" destOrd="0" presId="urn:microsoft.com/office/officeart/2018/5/layout/IconCircleLabelList"/>
    <dgm:cxn modelId="{F16D87C8-F4E7-4A3A-8B95-E1541A64D35A}" type="presParOf" srcId="{3E7638E1-97B8-4313-989D-4D9797A9F48F}" destId="{EAD2B4BA-79AB-4045-BC3B-E64E41921F00}" srcOrd="2" destOrd="0" presId="urn:microsoft.com/office/officeart/2018/5/layout/IconCircleLabelList"/>
    <dgm:cxn modelId="{E3BC52D0-6B85-4919-8446-1FB1E0C4688A}" type="presParOf" srcId="{3E7638E1-97B8-4313-989D-4D9797A9F48F}" destId="{8A052E13-73A2-410B-B03E-61BACC9194D8}" srcOrd="3" destOrd="0" presId="urn:microsoft.com/office/officeart/2018/5/layout/IconCircleLabelList"/>
    <dgm:cxn modelId="{836F1DAF-FC78-4257-91F0-081A7E5460A8}" type="presParOf" srcId="{0A584707-F461-4E55-B98E-8D135DD2C121}" destId="{3D90EE07-A912-4788-859A-066D44D4A92B}" srcOrd="1" destOrd="0" presId="urn:microsoft.com/office/officeart/2018/5/layout/IconCircleLabelList"/>
    <dgm:cxn modelId="{441E42AA-60B5-41AC-B8CD-C7CD69A190E7}" type="presParOf" srcId="{0A584707-F461-4E55-B98E-8D135DD2C121}" destId="{11482787-B7EC-44BC-8F54-CFA7692D8D73}" srcOrd="2" destOrd="0" presId="urn:microsoft.com/office/officeart/2018/5/layout/IconCircleLabelList"/>
    <dgm:cxn modelId="{4473CFB5-77A4-4A79-A156-4849E3F42F43}" type="presParOf" srcId="{11482787-B7EC-44BC-8F54-CFA7692D8D73}" destId="{D0B7955E-EC7C-494B-A847-0C1661B293C2}" srcOrd="0" destOrd="0" presId="urn:microsoft.com/office/officeart/2018/5/layout/IconCircleLabelList"/>
    <dgm:cxn modelId="{0704A21D-245F-4B6D-8BC0-2C495FC46061}" type="presParOf" srcId="{11482787-B7EC-44BC-8F54-CFA7692D8D73}" destId="{9A440F85-DAA7-415A-B141-4AAEBDE27FC5}" srcOrd="1" destOrd="0" presId="urn:microsoft.com/office/officeart/2018/5/layout/IconCircleLabelList"/>
    <dgm:cxn modelId="{43CBD451-3966-40AD-8DDD-0A92369F30F3}" type="presParOf" srcId="{11482787-B7EC-44BC-8F54-CFA7692D8D73}" destId="{B55BE274-FFE8-467A-9D33-3541699C0B42}" srcOrd="2" destOrd="0" presId="urn:microsoft.com/office/officeart/2018/5/layout/IconCircleLabelList"/>
    <dgm:cxn modelId="{1DB02ABF-3B86-4746-A0AE-E9C6ACB49C16}" type="presParOf" srcId="{11482787-B7EC-44BC-8F54-CFA7692D8D73}" destId="{E372C135-0C8A-4116-A241-73C805336210}"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3E844D-738A-704C-A5E0-77AF2F733988}">
      <dsp:nvSpPr>
        <dsp:cNvPr id="0" name=""/>
        <dsp:cNvSpPr/>
      </dsp:nvSpPr>
      <dsp:spPr>
        <a:xfrm>
          <a:off x="0" y="0"/>
          <a:ext cx="781526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45C152-2570-0E45-B1AE-501DD6221F58}">
      <dsp:nvSpPr>
        <dsp:cNvPr id="0" name=""/>
        <dsp:cNvSpPr/>
      </dsp:nvSpPr>
      <dsp:spPr>
        <a:xfrm>
          <a:off x="0" y="0"/>
          <a:ext cx="7815263" cy="8350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GB" sz="3800" kern="1200" dirty="0"/>
            <a:t>Virtual and </a:t>
          </a:r>
          <a:r>
            <a:rPr lang="en-GB" sz="3800" kern="1200"/>
            <a:t>Augmented Reality</a:t>
          </a:r>
          <a:endParaRPr lang="en-GB" sz="3800" kern="1200" dirty="0"/>
        </a:p>
      </dsp:txBody>
      <dsp:txXfrm>
        <a:off x="0" y="0"/>
        <a:ext cx="7815263" cy="835024"/>
      </dsp:txXfrm>
    </dsp:sp>
    <dsp:sp modelId="{23DBEFAC-DF71-0240-A268-6520D4A2D676}">
      <dsp:nvSpPr>
        <dsp:cNvPr id="0" name=""/>
        <dsp:cNvSpPr/>
      </dsp:nvSpPr>
      <dsp:spPr>
        <a:xfrm>
          <a:off x="0" y="835025"/>
          <a:ext cx="7815263"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FF1B52-6391-494D-8EAA-7A27E80E9ECD}">
      <dsp:nvSpPr>
        <dsp:cNvPr id="0" name=""/>
        <dsp:cNvSpPr/>
      </dsp:nvSpPr>
      <dsp:spPr>
        <a:xfrm>
          <a:off x="0" y="835024"/>
          <a:ext cx="7815263" cy="8350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GB" sz="3800" kern="1200" dirty="0"/>
            <a:t>Personal Computer</a:t>
          </a:r>
        </a:p>
      </dsp:txBody>
      <dsp:txXfrm>
        <a:off x="0" y="835024"/>
        <a:ext cx="7815263" cy="835024"/>
      </dsp:txXfrm>
    </dsp:sp>
    <dsp:sp modelId="{BC367218-83A4-5F4C-BBAA-FB20AEAB25FA}">
      <dsp:nvSpPr>
        <dsp:cNvPr id="0" name=""/>
        <dsp:cNvSpPr/>
      </dsp:nvSpPr>
      <dsp:spPr>
        <a:xfrm>
          <a:off x="0" y="1670050"/>
          <a:ext cx="7815263"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2AAD96-577F-F44E-A14C-4C1B6F8E060C}">
      <dsp:nvSpPr>
        <dsp:cNvPr id="0" name=""/>
        <dsp:cNvSpPr/>
      </dsp:nvSpPr>
      <dsp:spPr>
        <a:xfrm>
          <a:off x="0" y="1670049"/>
          <a:ext cx="7815263" cy="8350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GB" sz="3800" kern="1200" dirty="0"/>
            <a:t>Mouse and GUI</a:t>
          </a:r>
        </a:p>
      </dsp:txBody>
      <dsp:txXfrm>
        <a:off x="0" y="1670049"/>
        <a:ext cx="7815263" cy="835024"/>
      </dsp:txXfrm>
    </dsp:sp>
    <dsp:sp modelId="{719A151A-D642-9A44-8055-4797D7A28544}">
      <dsp:nvSpPr>
        <dsp:cNvPr id="0" name=""/>
        <dsp:cNvSpPr/>
      </dsp:nvSpPr>
      <dsp:spPr>
        <a:xfrm>
          <a:off x="0" y="2505074"/>
          <a:ext cx="7815263"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A2C547-3F5B-6848-A57D-29FC60DB24BB}">
      <dsp:nvSpPr>
        <dsp:cNvPr id="0" name=""/>
        <dsp:cNvSpPr/>
      </dsp:nvSpPr>
      <dsp:spPr>
        <a:xfrm>
          <a:off x="0" y="2505074"/>
          <a:ext cx="7815263" cy="8350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GB" sz="3800" kern="1200" err="1"/>
            <a:t>Engelbard’s</a:t>
          </a:r>
          <a:r>
            <a:rPr lang="en-GB" sz="3800" kern="1200"/>
            <a:t> Demo</a:t>
          </a:r>
          <a:endParaRPr lang="en-GB" sz="3800" kern="1200" dirty="0"/>
        </a:p>
      </dsp:txBody>
      <dsp:txXfrm>
        <a:off x="0" y="2505074"/>
        <a:ext cx="7815263" cy="8350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1759C5-0A83-4346-999A-A60374D07929}">
      <dsp:nvSpPr>
        <dsp:cNvPr id="0" name=""/>
        <dsp:cNvSpPr/>
      </dsp:nvSpPr>
      <dsp:spPr>
        <a:xfrm>
          <a:off x="0" y="152722"/>
          <a:ext cx="10414569" cy="19492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l" defTabSz="2178050">
            <a:lnSpc>
              <a:spcPct val="90000"/>
            </a:lnSpc>
            <a:spcBef>
              <a:spcPct val="0"/>
            </a:spcBef>
            <a:spcAft>
              <a:spcPct val="35000"/>
            </a:spcAft>
            <a:buNone/>
          </a:pPr>
          <a:r>
            <a:rPr lang="en-GB" sz="4900" kern="1200" dirty="0"/>
            <a:t>Search or information exploration shall be visual, avoid confirmation bias.</a:t>
          </a:r>
          <a:endParaRPr lang="en-US" sz="4900" kern="1200" dirty="0"/>
        </a:p>
      </dsp:txBody>
      <dsp:txXfrm>
        <a:off x="95153" y="247875"/>
        <a:ext cx="10224263" cy="1758914"/>
      </dsp:txXfrm>
    </dsp:sp>
    <dsp:sp modelId="{C32B1CFC-44A5-7E42-AF6A-DE244338C78E}">
      <dsp:nvSpPr>
        <dsp:cNvPr id="0" name=""/>
        <dsp:cNvSpPr/>
      </dsp:nvSpPr>
      <dsp:spPr>
        <a:xfrm>
          <a:off x="0" y="2101942"/>
          <a:ext cx="10414569" cy="2637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663" tIns="62230" rIns="348488" bIns="62230" numCol="1" spcCol="1270" anchor="t" anchorCtr="0">
          <a:noAutofit/>
        </a:bodyPr>
        <a:lstStyle/>
        <a:p>
          <a:pPr marL="285750" lvl="1" indent="-285750" algn="l" defTabSz="1689100">
            <a:lnSpc>
              <a:spcPct val="90000"/>
            </a:lnSpc>
            <a:spcBef>
              <a:spcPct val="0"/>
            </a:spcBef>
            <a:spcAft>
              <a:spcPct val="20000"/>
            </a:spcAft>
            <a:buChar char="•"/>
          </a:pPr>
          <a:r>
            <a:rPr lang="en-GB" sz="3800" kern="1200" dirty="0"/>
            <a:t>Natural Language Processing Pipeline (NLP)</a:t>
          </a:r>
          <a:endParaRPr lang="en-US" sz="3800" kern="1200" dirty="0"/>
        </a:p>
        <a:p>
          <a:pPr marL="571500" lvl="2" indent="-285750" algn="l" defTabSz="1689100">
            <a:lnSpc>
              <a:spcPct val="90000"/>
            </a:lnSpc>
            <a:spcBef>
              <a:spcPct val="0"/>
            </a:spcBef>
            <a:spcAft>
              <a:spcPct val="20000"/>
            </a:spcAft>
            <a:buChar char="•"/>
          </a:pPr>
          <a:r>
            <a:rPr lang="en-US" sz="3800" kern="1200"/>
            <a:t>System 1 AI (fast, intuitive reasoning)</a:t>
          </a:r>
        </a:p>
        <a:p>
          <a:pPr marL="571500" lvl="2" indent="-285750" algn="l" defTabSz="1689100">
            <a:lnSpc>
              <a:spcPct val="90000"/>
            </a:lnSpc>
            <a:spcBef>
              <a:spcPct val="0"/>
            </a:spcBef>
            <a:spcAft>
              <a:spcPct val="20000"/>
            </a:spcAft>
            <a:buChar char="•"/>
          </a:pPr>
          <a:r>
            <a:rPr lang="en-US" sz="3800" kern="1200"/>
            <a:t>System 2 (high-level reasoning)</a:t>
          </a:r>
        </a:p>
        <a:p>
          <a:pPr marL="285750" lvl="1" indent="-285750" algn="l" defTabSz="1689100">
            <a:lnSpc>
              <a:spcPct val="90000"/>
            </a:lnSpc>
            <a:spcBef>
              <a:spcPct val="0"/>
            </a:spcBef>
            <a:spcAft>
              <a:spcPct val="20000"/>
            </a:spcAft>
            <a:buChar char="•"/>
          </a:pPr>
          <a:r>
            <a:rPr lang="en-GB" sz="3800" kern="1200" dirty="0"/>
            <a:t>Present output in VR/AR </a:t>
          </a:r>
          <a:endParaRPr lang="en-US" sz="3800" kern="1200" dirty="0"/>
        </a:p>
      </dsp:txBody>
      <dsp:txXfrm>
        <a:off x="0" y="2101942"/>
        <a:ext cx="10414569" cy="26371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DD1530-B855-FC41-B962-0E84101235C1}">
      <dsp:nvSpPr>
        <dsp:cNvPr id="0" name=""/>
        <dsp:cNvSpPr/>
      </dsp:nvSpPr>
      <dsp:spPr>
        <a:xfrm>
          <a:off x="0" y="1276"/>
          <a:ext cx="108473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4BB655-15F1-1D49-92D9-5F917A04AF64}">
      <dsp:nvSpPr>
        <dsp:cNvPr id="0" name=""/>
        <dsp:cNvSpPr/>
      </dsp:nvSpPr>
      <dsp:spPr>
        <a:xfrm>
          <a:off x="0" y="1276"/>
          <a:ext cx="10847387" cy="237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b="1" kern="1200"/>
            <a:t>UMLS in Use</a:t>
          </a:r>
          <a:endParaRPr lang="en-US" sz="1100" kern="1200"/>
        </a:p>
      </dsp:txBody>
      <dsp:txXfrm>
        <a:off x="0" y="1276"/>
        <a:ext cx="10847387" cy="237459"/>
      </dsp:txXfrm>
    </dsp:sp>
    <dsp:sp modelId="{DF8CDEB1-2F1A-E348-B7E4-0DF3411D3840}">
      <dsp:nvSpPr>
        <dsp:cNvPr id="0" name=""/>
        <dsp:cNvSpPr/>
      </dsp:nvSpPr>
      <dsp:spPr>
        <a:xfrm>
          <a:off x="0" y="238736"/>
          <a:ext cx="108473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6F7EDF-8FF7-7840-A7AB-ECFF3E17FEAB}">
      <dsp:nvSpPr>
        <dsp:cNvPr id="0" name=""/>
        <dsp:cNvSpPr/>
      </dsp:nvSpPr>
      <dsp:spPr>
        <a:xfrm>
          <a:off x="0" y="238736"/>
          <a:ext cx="10847387" cy="237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You can use the UMLS to:</a:t>
          </a:r>
        </a:p>
      </dsp:txBody>
      <dsp:txXfrm>
        <a:off x="0" y="238736"/>
        <a:ext cx="10847387" cy="237459"/>
      </dsp:txXfrm>
    </dsp:sp>
    <dsp:sp modelId="{54463FEF-6E09-8F4E-9A04-0769F6DE5E2F}">
      <dsp:nvSpPr>
        <dsp:cNvPr id="0" name=""/>
        <dsp:cNvSpPr/>
      </dsp:nvSpPr>
      <dsp:spPr>
        <a:xfrm>
          <a:off x="0" y="476196"/>
          <a:ext cx="108473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528042-816F-394E-92EE-07DAD3E9CD52}">
      <dsp:nvSpPr>
        <dsp:cNvPr id="0" name=""/>
        <dsp:cNvSpPr/>
      </dsp:nvSpPr>
      <dsp:spPr>
        <a:xfrm>
          <a:off x="0" y="476196"/>
          <a:ext cx="10847387" cy="237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Link terms and codes between your doctor, your pharmacy, and your insurance company</a:t>
          </a:r>
        </a:p>
      </dsp:txBody>
      <dsp:txXfrm>
        <a:off x="0" y="476196"/>
        <a:ext cx="10847387" cy="237459"/>
      </dsp:txXfrm>
    </dsp:sp>
    <dsp:sp modelId="{707354CB-E385-024A-BFBE-19D984430211}">
      <dsp:nvSpPr>
        <dsp:cNvPr id="0" name=""/>
        <dsp:cNvSpPr/>
      </dsp:nvSpPr>
      <dsp:spPr>
        <a:xfrm>
          <a:off x="0" y="713656"/>
          <a:ext cx="108473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C48E6D-6482-254D-8481-70E36BEFEFF9}">
      <dsp:nvSpPr>
        <dsp:cNvPr id="0" name=""/>
        <dsp:cNvSpPr/>
      </dsp:nvSpPr>
      <dsp:spPr>
        <a:xfrm>
          <a:off x="0" y="713656"/>
          <a:ext cx="10847387" cy="237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Coordinate patient care among several departments within a hospital</a:t>
          </a:r>
        </a:p>
      </dsp:txBody>
      <dsp:txXfrm>
        <a:off x="0" y="713656"/>
        <a:ext cx="10847387" cy="237459"/>
      </dsp:txXfrm>
    </dsp:sp>
    <dsp:sp modelId="{4D8F85A1-6405-AC40-8670-117E67B83F69}">
      <dsp:nvSpPr>
        <dsp:cNvPr id="0" name=""/>
        <dsp:cNvSpPr/>
      </dsp:nvSpPr>
      <dsp:spPr>
        <a:xfrm>
          <a:off x="0" y="951116"/>
          <a:ext cx="108473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8D02AB-572A-DC4C-88EE-09CF2E29FDAA}">
      <dsp:nvSpPr>
        <dsp:cNvPr id="0" name=""/>
        <dsp:cNvSpPr/>
      </dsp:nvSpPr>
      <dsp:spPr>
        <a:xfrm>
          <a:off x="0" y="951116"/>
          <a:ext cx="10847387" cy="237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Process texts to extract concepts, relationships, or knowledge</a:t>
          </a:r>
        </a:p>
      </dsp:txBody>
      <dsp:txXfrm>
        <a:off x="0" y="951116"/>
        <a:ext cx="10847387" cy="237459"/>
      </dsp:txXfrm>
    </dsp:sp>
    <dsp:sp modelId="{B10B051E-B29D-2740-820E-4EB14D8C199B}">
      <dsp:nvSpPr>
        <dsp:cNvPr id="0" name=""/>
        <dsp:cNvSpPr/>
      </dsp:nvSpPr>
      <dsp:spPr>
        <a:xfrm>
          <a:off x="0" y="1188576"/>
          <a:ext cx="108473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387D89-8B2B-CE4C-ABFB-71DE31094FCA}">
      <dsp:nvSpPr>
        <dsp:cNvPr id="0" name=""/>
        <dsp:cNvSpPr/>
      </dsp:nvSpPr>
      <dsp:spPr>
        <a:xfrm>
          <a:off x="0" y="1188576"/>
          <a:ext cx="10847387" cy="237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Facilitate mapping between terminologies</a:t>
          </a:r>
        </a:p>
      </dsp:txBody>
      <dsp:txXfrm>
        <a:off x="0" y="1188576"/>
        <a:ext cx="10847387" cy="237459"/>
      </dsp:txXfrm>
    </dsp:sp>
    <dsp:sp modelId="{6EE35C04-4DDF-7447-9433-95DFD894F838}">
      <dsp:nvSpPr>
        <dsp:cNvPr id="0" name=""/>
        <dsp:cNvSpPr/>
      </dsp:nvSpPr>
      <dsp:spPr>
        <a:xfrm>
          <a:off x="0" y="1426036"/>
          <a:ext cx="108473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949C06-A141-844A-989C-4E7C5F4F9258}">
      <dsp:nvSpPr>
        <dsp:cNvPr id="0" name=""/>
        <dsp:cNvSpPr/>
      </dsp:nvSpPr>
      <dsp:spPr>
        <a:xfrm>
          <a:off x="0" y="1426036"/>
          <a:ext cx="10847387" cy="237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Develop an information retrieval system</a:t>
          </a:r>
        </a:p>
      </dsp:txBody>
      <dsp:txXfrm>
        <a:off x="0" y="1426036"/>
        <a:ext cx="10847387" cy="237459"/>
      </dsp:txXfrm>
    </dsp:sp>
    <dsp:sp modelId="{B0E4FE66-CE12-9F45-A6E5-F3F2496BA456}">
      <dsp:nvSpPr>
        <dsp:cNvPr id="0" name=""/>
        <dsp:cNvSpPr/>
      </dsp:nvSpPr>
      <dsp:spPr>
        <a:xfrm>
          <a:off x="0" y="1663496"/>
          <a:ext cx="108473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2FBF1D-DE80-5B40-86EB-E1B35A981A66}">
      <dsp:nvSpPr>
        <dsp:cNvPr id="0" name=""/>
        <dsp:cNvSpPr/>
      </dsp:nvSpPr>
      <dsp:spPr>
        <a:xfrm>
          <a:off x="0" y="1663496"/>
          <a:ext cx="10847387" cy="237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Extract specific terminologies from the Metathesaurus</a:t>
          </a:r>
        </a:p>
      </dsp:txBody>
      <dsp:txXfrm>
        <a:off x="0" y="1663496"/>
        <a:ext cx="10847387" cy="237459"/>
      </dsp:txXfrm>
    </dsp:sp>
    <dsp:sp modelId="{070FD1B6-DCA2-4749-B2A7-D7CCCF4A8DE5}">
      <dsp:nvSpPr>
        <dsp:cNvPr id="0" name=""/>
        <dsp:cNvSpPr/>
      </dsp:nvSpPr>
      <dsp:spPr>
        <a:xfrm>
          <a:off x="0" y="1900956"/>
          <a:ext cx="108473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BB5030-6AA0-3E44-AC05-E43A0ED04BA3}">
      <dsp:nvSpPr>
        <dsp:cNvPr id="0" name=""/>
        <dsp:cNvSpPr/>
      </dsp:nvSpPr>
      <dsp:spPr>
        <a:xfrm>
          <a:off x="0" y="1900956"/>
          <a:ext cx="10847387" cy="237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Create and maintain a local terminology</a:t>
          </a:r>
        </a:p>
      </dsp:txBody>
      <dsp:txXfrm>
        <a:off x="0" y="1900956"/>
        <a:ext cx="10847387" cy="237459"/>
      </dsp:txXfrm>
    </dsp:sp>
    <dsp:sp modelId="{144E06DD-E3FC-6242-9FA4-B4C81DCB159C}">
      <dsp:nvSpPr>
        <dsp:cNvPr id="0" name=""/>
        <dsp:cNvSpPr/>
      </dsp:nvSpPr>
      <dsp:spPr>
        <a:xfrm>
          <a:off x="0" y="2138416"/>
          <a:ext cx="108473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226774-23BC-654B-AC95-F6FE4C59994A}">
      <dsp:nvSpPr>
        <dsp:cNvPr id="0" name=""/>
        <dsp:cNvSpPr/>
      </dsp:nvSpPr>
      <dsp:spPr>
        <a:xfrm>
          <a:off x="0" y="2138416"/>
          <a:ext cx="10847387" cy="237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Develop a terminology service</a:t>
          </a:r>
        </a:p>
      </dsp:txBody>
      <dsp:txXfrm>
        <a:off x="0" y="2138416"/>
        <a:ext cx="10847387" cy="237459"/>
      </dsp:txXfrm>
    </dsp:sp>
    <dsp:sp modelId="{D18C3142-9BF4-8845-8BBB-10BCE33B7AFD}">
      <dsp:nvSpPr>
        <dsp:cNvPr id="0" name=""/>
        <dsp:cNvSpPr/>
      </dsp:nvSpPr>
      <dsp:spPr>
        <a:xfrm>
          <a:off x="0" y="2375876"/>
          <a:ext cx="108473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F05F15-D868-0B4A-8CEC-51039A945F6C}">
      <dsp:nvSpPr>
        <dsp:cNvPr id="0" name=""/>
        <dsp:cNvSpPr/>
      </dsp:nvSpPr>
      <dsp:spPr>
        <a:xfrm>
          <a:off x="0" y="2375876"/>
          <a:ext cx="10847387" cy="237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Research terminologies or ontologies</a:t>
          </a:r>
        </a:p>
      </dsp:txBody>
      <dsp:txXfrm>
        <a:off x="0" y="2375876"/>
        <a:ext cx="10847387" cy="2374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004F9C-FC22-7C4F-8CF1-FD77ED934FF8}">
      <dsp:nvSpPr>
        <dsp:cNvPr id="0" name=""/>
        <dsp:cNvSpPr/>
      </dsp:nvSpPr>
      <dsp:spPr>
        <a:xfrm>
          <a:off x="0" y="2282"/>
          <a:ext cx="513397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E6990A-CCDE-4D4E-BCCC-4C37CAD7D595}">
      <dsp:nvSpPr>
        <dsp:cNvPr id="0" name=""/>
        <dsp:cNvSpPr/>
      </dsp:nvSpPr>
      <dsp:spPr>
        <a:xfrm>
          <a:off x="0" y="2282"/>
          <a:ext cx="5133975" cy="1556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I would like to incorporate modern machine learning models into NLP pipeline for Question Answering (like chatbot) </a:t>
          </a:r>
        </a:p>
      </dsp:txBody>
      <dsp:txXfrm>
        <a:off x="0" y="2282"/>
        <a:ext cx="5133975" cy="1556345"/>
      </dsp:txXfrm>
    </dsp:sp>
    <dsp:sp modelId="{CC308920-1A89-2443-AC7E-2162982B2A2D}">
      <dsp:nvSpPr>
        <dsp:cNvPr id="0" name=""/>
        <dsp:cNvSpPr/>
      </dsp:nvSpPr>
      <dsp:spPr>
        <a:xfrm>
          <a:off x="0" y="1558627"/>
          <a:ext cx="513397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3E1251-A15A-E04F-9550-B81DA636FD96}">
      <dsp:nvSpPr>
        <dsp:cNvPr id="0" name=""/>
        <dsp:cNvSpPr/>
      </dsp:nvSpPr>
      <dsp:spPr>
        <a:xfrm>
          <a:off x="0" y="1558627"/>
          <a:ext cx="5133975" cy="1556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Creating a BERT based Question Answering services is quite straightforward, except even on such “small” dataset as cord19, API response time will 10-15 seconds which isn’t good users experience. </a:t>
          </a:r>
        </a:p>
        <a:p>
          <a:pPr marL="0" lvl="0" indent="0" algn="l" defTabSz="800100">
            <a:lnSpc>
              <a:spcPct val="90000"/>
            </a:lnSpc>
            <a:spcBef>
              <a:spcPct val="0"/>
            </a:spcBef>
            <a:spcAft>
              <a:spcPct val="35000"/>
            </a:spcAft>
            <a:buNone/>
          </a:pPr>
          <a:endParaRPr lang="en-US" sz="1800" kern="1200" dirty="0"/>
        </a:p>
      </dsp:txBody>
      <dsp:txXfrm>
        <a:off x="0" y="1558627"/>
        <a:ext cx="5133975" cy="1556345"/>
      </dsp:txXfrm>
    </dsp:sp>
    <dsp:sp modelId="{886A0D4A-CFB9-B247-AACC-F19F007B521C}">
      <dsp:nvSpPr>
        <dsp:cNvPr id="0" name=""/>
        <dsp:cNvSpPr/>
      </dsp:nvSpPr>
      <dsp:spPr>
        <a:xfrm>
          <a:off x="0" y="3114972"/>
          <a:ext cx="513397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E6B2B4-81D0-774C-A6D0-1266D6FC02DF}">
      <dsp:nvSpPr>
        <dsp:cNvPr id="0" name=""/>
        <dsp:cNvSpPr/>
      </dsp:nvSpPr>
      <dsp:spPr>
        <a:xfrm>
          <a:off x="0" y="3114972"/>
          <a:ext cx="5133975" cy="1556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This is where Redis and Redis Modules come into picture.</a:t>
          </a:r>
        </a:p>
      </dsp:txBody>
      <dsp:txXfrm>
        <a:off x="0" y="3114972"/>
        <a:ext cx="5133975" cy="15563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2FA57D-4573-46EB-9215-2FD2DD606651}">
      <dsp:nvSpPr>
        <dsp:cNvPr id="0" name=""/>
        <dsp:cNvSpPr/>
      </dsp:nvSpPr>
      <dsp:spPr>
        <a:xfrm>
          <a:off x="2478883" y="691995"/>
          <a:ext cx="2196000" cy="2196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DF8177-F137-4504-AFD2-75BE1ADF04A5}">
      <dsp:nvSpPr>
        <dsp:cNvPr id="0" name=""/>
        <dsp:cNvSpPr/>
      </dsp:nvSpPr>
      <dsp:spPr>
        <a:xfrm>
          <a:off x="2946883" y="1159995"/>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052E13-73A2-410B-B03E-61BACC9194D8}">
      <dsp:nvSpPr>
        <dsp:cNvPr id="0" name=""/>
        <dsp:cNvSpPr/>
      </dsp:nvSpPr>
      <dsp:spPr>
        <a:xfrm>
          <a:off x="1776883" y="3571996"/>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NLP is of the utmost importance in the modern world</a:t>
          </a:r>
        </a:p>
      </dsp:txBody>
      <dsp:txXfrm>
        <a:off x="1776883" y="3571996"/>
        <a:ext cx="3600000" cy="720000"/>
      </dsp:txXfrm>
    </dsp:sp>
    <dsp:sp modelId="{D0B7955E-EC7C-494B-A847-0C1661B293C2}">
      <dsp:nvSpPr>
        <dsp:cNvPr id="0" name=""/>
        <dsp:cNvSpPr/>
      </dsp:nvSpPr>
      <dsp:spPr>
        <a:xfrm>
          <a:off x="6708884" y="691995"/>
          <a:ext cx="2196000" cy="2196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440F85-DAA7-415A-B141-4AAEBDE27FC5}">
      <dsp:nvSpPr>
        <dsp:cNvPr id="0" name=""/>
        <dsp:cNvSpPr/>
      </dsp:nvSpPr>
      <dsp:spPr>
        <a:xfrm>
          <a:off x="7176884" y="1159995"/>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72C135-0C8A-4116-A241-73C805336210}">
      <dsp:nvSpPr>
        <dsp:cNvPr id="0" name=""/>
        <dsp:cNvSpPr/>
      </dsp:nvSpPr>
      <dsp:spPr>
        <a:xfrm>
          <a:off x="6006884" y="3571996"/>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Let’s build and open source tools to help different communities manage their knowledge</a:t>
          </a:r>
        </a:p>
      </dsp:txBody>
      <dsp:txXfrm>
        <a:off x="6006884" y="3571996"/>
        <a:ext cx="3600000" cy="7200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272582-0966-E943-AF29-4CEA00D40471}" type="datetimeFigureOut">
              <a:rPr lang="en-US" smtClean="0"/>
              <a:t>11/28/22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33E03D-853E-7342-91A0-EAB399042A86}" type="slidenum">
              <a:rPr lang="en-US" smtClean="0"/>
              <a:t>‹#›</a:t>
            </a:fld>
            <a:endParaRPr lang="en-US"/>
          </a:p>
        </p:txBody>
      </p:sp>
    </p:spTree>
    <p:extLst>
      <p:ext uri="{BB962C8B-B14F-4D97-AF65-F5344CB8AC3E}">
        <p14:creationId xmlns:p14="http://schemas.microsoft.com/office/powerpoint/2010/main" val="37557957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To operate and make decisions in a modern complex world we need a new conceptual tools to deal with ever-increasing complexity of the information</a:t>
            </a:r>
          </a:p>
          <a:p>
            <a:endParaRPr lang="en-US" dirty="0"/>
          </a:p>
        </p:txBody>
      </p:sp>
      <p:sp>
        <p:nvSpPr>
          <p:cNvPr id="4" name="Slide Number Placeholder 3"/>
          <p:cNvSpPr>
            <a:spLocks noGrp="1"/>
          </p:cNvSpPr>
          <p:nvPr>
            <p:ph type="sldNum" sz="quarter" idx="5"/>
          </p:nvPr>
        </p:nvSpPr>
        <p:spPr/>
        <p:txBody>
          <a:bodyPr/>
          <a:lstStyle/>
          <a:p>
            <a:fld id="{9035FE36-13A4-BC45-AC1B-7960F74AFBA6}" type="slidenum">
              <a:rPr lang="en-US" smtClean="0"/>
              <a:t>1</a:t>
            </a:fld>
            <a:endParaRPr lang="en-US"/>
          </a:p>
        </p:txBody>
      </p:sp>
    </p:spTree>
    <p:extLst>
      <p:ext uri="{BB962C8B-B14F-4D97-AF65-F5344CB8AC3E}">
        <p14:creationId xmlns:p14="http://schemas.microsoft.com/office/powerpoint/2010/main" val="25522247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195" name="Google Shape;195;p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16</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d7787f6a0f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gd7787f6a0f_0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GB" sz="1200" b="0" i="0" u="none" strike="noStrike" cap="none" dirty="0" err="1">
                <a:solidFill>
                  <a:schemeClr val="dk1"/>
                </a:solidFill>
                <a:latin typeface="Calibri"/>
                <a:ea typeface="Calibri"/>
                <a:cs typeface="Calibri"/>
                <a:sym typeface="Calibri"/>
              </a:rPr>
              <a:t>Highligh</a:t>
            </a:r>
            <a:r>
              <a:rPr lang="en-GB" sz="1200" b="0" i="0" u="none" strike="noStrike" cap="none" dirty="0">
                <a:solidFill>
                  <a:schemeClr val="dk1"/>
                </a:solidFill>
                <a:latin typeface="Calibri"/>
                <a:ea typeface="Calibri"/>
                <a:cs typeface="Calibri"/>
                <a:sym typeface="Calibri"/>
              </a:rPr>
              <a:t> </a:t>
            </a:r>
            <a:r>
              <a:rPr lang="en-GB" sz="1200" b="0" i="0" u="none" strike="noStrike" cap="none" dirty="0" err="1">
                <a:solidFill>
                  <a:schemeClr val="dk1"/>
                </a:solidFill>
                <a:latin typeface="Calibri"/>
                <a:ea typeface="Calibri"/>
                <a:cs typeface="Calibri"/>
                <a:sym typeface="Calibri"/>
              </a:rPr>
              <a:t>importants</a:t>
            </a:r>
            <a:r>
              <a:rPr lang="en-GB" sz="1200" b="0" i="0" u="none" strike="noStrike" cap="none" dirty="0">
                <a:solidFill>
                  <a:schemeClr val="dk1"/>
                </a:solidFill>
                <a:latin typeface="Calibri"/>
                <a:ea typeface="Calibri"/>
                <a:cs typeface="Calibri"/>
                <a:sym typeface="Calibri"/>
              </a:rPr>
              <a:t> of roles mapping to language, all modern search engines treat you as average person over all of your roles</a:t>
            </a:r>
            <a:endParaRPr sz="1200" b="0" i="0" u="none" strike="noStrike" cap="none" dirty="0">
              <a:solidFill>
                <a:schemeClr val="dk1"/>
              </a:solidFill>
              <a:latin typeface="Calibri"/>
              <a:ea typeface="Calibri"/>
              <a:cs typeface="Calibri"/>
              <a:sym typeface="Calibri"/>
            </a:endParaRPr>
          </a:p>
        </p:txBody>
      </p:sp>
      <p:sp>
        <p:nvSpPr>
          <p:cNvPr id="203" name="Google Shape;203;gd7787f6a0f_0_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17</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Why do you need RedisGears based pipeline? While 50 thousands articles is a small dataset by modern standard, it’s more than single laptop can handle. Redis Gears provides a very easy way to create a distributed data processing. We will be re-using half of the pipeline - until matcher step, but then we fork and adjust pipeline to use Redis AI</a:t>
            </a:r>
            <a:endParaRPr/>
          </a:p>
        </p:txBody>
      </p:sp>
      <p:sp>
        <p:nvSpPr>
          <p:cNvPr id="209" name="Google Shape;209;p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18</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 name="Google Shape;256;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57" name="Google Shape;257;p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19</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Question/Answering</a:t>
            </a:r>
          </a:p>
        </p:txBody>
      </p:sp>
      <p:sp>
        <p:nvSpPr>
          <p:cNvPr id="4" name="Slide Number Placeholder 3"/>
          <p:cNvSpPr>
            <a:spLocks noGrp="1"/>
          </p:cNvSpPr>
          <p:nvPr>
            <p:ph type="sldNum" sz="quarter" idx="5"/>
          </p:nvPr>
        </p:nvSpPr>
        <p:spPr/>
        <p:txBody>
          <a:bodyPr/>
          <a:lstStyle/>
          <a:p>
            <a:fld id="{B233E03D-853E-7342-91A0-EAB399042A86}" type="slidenum">
              <a:rPr lang="en-US" smtClean="0"/>
              <a:t>20</a:t>
            </a:fld>
            <a:endParaRPr lang="en-US"/>
          </a:p>
        </p:txBody>
      </p:sp>
    </p:spTree>
    <p:extLst>
      <p:ext uri="{BB962C8B-B14F-4D97-AF65-F5344CB8AC3E}">
        <p14:creationId xmlns:p14="http://schemas.microsoft.com/office/powerpoint/2010/main" val="1381263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2" name="Google Shape;292;p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0"/>
              </a:spcBef>
              <a:spcAft>
                <a:spcPts val="0"/>
              </a:spcAft>
              <a:buClr>
                <a:schemeClr val="dk1"/>
              </a:buClr>
              <a:buSzPts val="1100"/>
              <a:buFont typeface="Arial"/>
              <a:buNone/>
            </a:pPr>
            <a:r>
              <a:rPr lang="en-US"/>
              <a:t>vision which I have been thinking about for a while: work with information should not be limited to 2D and we are looking for “things not strings”.  Using Redis technologies whenever possible.</a:t>
            </a:r>
            <a:endParaRPr/>
          </a:p>
          <a:p>
            <a:pPr marL="0" lvl="0" indent="0" algn="l" rtl="0">
              <a:lnSpc>
                <a:spcPct val="100000"/>
              </a:lnSpc>
              <a:spcBef>
                <a:spcPts val="0"/>
              </a:spcBef>
              <a:spcAft>
                <a:spcPts val="0"/>
              </a:spcAft>
              <a:buSzPts val="1400"/>
              <a:buNone/>
            </a:pPr>
            <a:endParaRPr/>
          </a:p>
        </p:txBody>
      </p:sp>
      <p:sp>
        <p:nvSpPr>
          <p:cNvPr id="293" name="Google Shape;293;p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21</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d7787f6a0f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1" name="Google Shape;301;gd7787f6a0f_0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302" name="Google Shape;302;gd7787f6a0f_0_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22</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7" name="Google Shape;317;p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318" name="Google Shape;318;p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23</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5" name="Google Shape;325;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326" name="Google Shape;326;p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25</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72" name="Google Shape;272;p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26</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 name="Google Shape;153;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dirty="0">
                <a:solidFill>
                  <a:srgbClr val="FFFFFF"/>
                </a:solidFill>
                <a:latin typeface="Roboto"/>
                <a:ea typeface="Roboto"/>
                <a:cs typeface="Roboto"/>
                <a:sym typeface="Roboto"/>
              </a:rPr>
              <a:t>Yet it full of scandals where publication in the prestigious journal would be retracted and the World Health </a:t>
            </a:r>
            <a:r>
              <a:rPr lang="en-US" sz="1200" dirty="0" err="1">
                <a:solidFill>
                  <a:srgbClr val="FFFFFF"/>
                </a:solidFill>
                <a:latin typeface="Roboto"/>
                <a:ea typeface="Roboto"/>
                <a:cs typeface="Roboto"/>
                <a:sym typeface="Roboto"/>
              </a:rPr>
              <a:t>Organisation</a:t>
            </a:r>
            <a:r>
              <a:rPr lang="en-US" sz="1200" dirty="0">
                <a:solidFill>
                  <a:srgbClr val="FFFFFF"/>
                </a:solidFill>
                <a:latin typeface="Roboto"/>
                <a:ea typeface="Roboto"/>
                <a:cs typeface="Roboto"/>
                <a:sym typeface="Roboto"/>
              </a:rPr>
              <a:t> would change its policy advice based on the article. It's not uncommon to see publication where randomness were presented as major findings. I think "paper claiming that eating a bat-like Pokémon sparked the spread of COVID-19" takes a prize. One would say that editors in those journals don't do their job, and while it may seem true, I would say they had no chance: with a number of publications about COVID (SARS-V) passing 300+ per day, we need better tools to navigate via such flow of information. </a:t>
            </a:r>
            <a:endParaRPr sz="1200" b="0" i="0" u="none" strike="noStrike" cap="none" dirty="0">
              <a:solidFill>
                <a:schemeClr val="dk1"/>
              </a:solidFill>
              <a:latin typeface="Calibri"/>
              <a:ea typeface="Calibri"/>
              <a:cs typeface="Calibri"/>
              <a:sym typeface="Calibri"/>
            </a:endParaRPr>
          </a:p>
        </p:txBody>
      </p:sp>
      <p:sp>
        <p:nvSpPr>
          <p:cNvPr id="154" name="Google Shape;154;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2" name="Google Shape;332;p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GB" sz="1200" b="0" i="0" u="none" strike="noStrike" cap="none" dirty="0">
                <a:solidFill>
                  <a:schemeClr val="dk1"/>
                </a:solidFill>
                <a:latin typeface="Calibri"/>
                <a:ea typeface="Calibri"/>
                <a:cs typeface="Calibri"/>
                <a:sym typeface="Calibri"/>
              </a:rPr>
              <a:t>Recreate summary slide: </a:t>
            </a:r>
            <a:r>
              <a:rPr lang="en-GB" dirty="0">
                <a:effectLst/>
                <a:latin typeface="Helvetica Neue" panose="02000503000000020004" pitchFamily="2" charset="0"/>
              </a:rPr>
              <a:t>Conclusion:</a:t>
            </a:r>
          </a:p>
          <a:p>
            <a:r>
              <a:rPr lang="en-GB" dirty="0">
                <a:effectLst/>
                <a:latin typeface="Helvetica Neue" panose="02000503000000020004" pitchFamily="2" charset="0"/>
              </a:rPr>
              <a:t>As with any scientific endeavour some things succeeded and some don’t:</a:t>
            </a:r>
          </a:p>
          <a:p>
            <a:pPr>
              <a:buFont typeface="+mj-lt"/>
              <a:buAutoNum type="arabicPeriod"/>
            </a:pPr>
            <a:r>
              <a:rPr lang="en-GB" dirty="0">
                <a:effectLst/>
                <a:latin typeface="Helvetica Neue" panose="02000503000000020004" pitchFamily="2" charset="0"/>
              </a:rPr>
              <a:t>Novel type of graph based embeddings for modern AI/ML. Simple and efficient</a:t>
            </a:r>
          </a:p>
          <a:p>
            <a:pPr>
              <a:buFont typeface="+mj-lt"/>
              <a:buAutoNum type="arabicPeriod"/>
            </a:pPr>
            <a:r>
              <a:rPr lang="en-GB" dirty="0">
                <a:effectLst/>
                <a:latin typeface="Helvetica Neue" panose="02000503000000020004" pitchFamily="2" charset="0"/>
              </a:rPr>
              <a:t>State of the art deployment of BERT QA models </a:t>
            </a:r>
          </a:p>
          <a:p>
            <a:pPr>
              <a:buFont typeface="+mj-lt"/>
              <a:buAutoNum type="arabicPeriod"/>
            </a:pPr>
            <a:r>
              <a:rPr lang="en-GB" dirty="0">
                <a:effectLst/>
                <a:latin typeface="Helvetica Neue" panose="02000503000000020004" pitchFamily="2" charset="0"/>
              </a:rPr>
              <a:t>VR based visualisation </a:t>
            </a:r>
          </a:p>
          <a:p>
            <a:pPr>
              <a:buFont typeface="+mj-lt"/>
              <a:buAutoNum type="arabicPeriod"/>
            </a:pPr>
            <a:r>
              <a:rPr lang="en-GB" dirty="0">
                <a:effectLst/>
                <a:latin typeface="Helvetica Neue" panose="02000503000000020004" pitchFamily="2" charset="0"/>
              </a:rPr>
              <a:t>Didn’t work: sensors and joined UX</a:t>
            </a:r>
          </a:p>
          <a:p>
            <a:pPr marL="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333" name="Google Shape;333;p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27</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0" name="Google Shape;340;p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341" name="Google Shape;341;p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28</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7" name="Google Shape;347;p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348" name="Google Shape;348;p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9700" indent="0">
              <a:buNone/>
            </a:pPr>
            <a:r>
              <a:rPr lang="en-US" dirty="0"/>
              <a:t>From the start of lockdown using lack of commute (10 minutes) I decided to use the time more productively :</a:t>
            </a:r>
          </a:p>
          <a:p>
            <a:pPr marL="139700" indent="0">
              <a:buNone/>
            </a:pPr>
            <a:endParaRPr lang="en-US" dirty="0"/>
          </a:p>
          <a:p>
            <a:r>
              <a:rPr lang="en-US" dirty="0"/>
              <a:t>Participated in two data science competition on Kaggle – Cord19 Kaggle competition using NLP, in the beginning of lockdown joined competition to help medical professional to deal with rise of </a:t>
            </a:r>
            <a:r>
              <a:rPr lang="en-US" dirty="0" err="1"/>
              <a:t>pulications</a:t>
            </a:r>
            <a:r>
              <a:rPr lang="en-US" dirty="0"/>
              <a:t> – SARS-V publications went from 2 per month to 250 per day.</a:t>
            </a:r>
          </a:p>
          <a:p>
            <a:r>
              <a:rPr lang="en-US" dirty="0"/>
              <a:t>Both submissions failed</a:t>
            </a:r>
          </a:p>
          <a:p>
            <a:pPr lvl="1"/>
            <a:r>
              <a:rPr lang="en-US" dirty="0"/>
              <a:t>run out of memory</a:t>
            </a:r>
          </a:p>
          <a:p>
            <a:pPr lvl="1"/>
            <a:r>
              <a:rPr lang="en-US" dirty="0"/>
              <a:t>time and </a:t>
            </a:r>
          </a:p>
          <a:p>
            <a:pPr lvl="1"/>
            <a:r>
              <a:rPr lang="en-US" dirty="0"/>
              <a:t>storage on standard data science workbench </a:t>
            </a:r>
          </a:p>
          <a:p>
            <a:r>
              <a:rPr lang="en-US" dirty="0"/>
              <a:t>Waited for 1 week to populate Neo4J database from python structure which defined nodes and edges </a:t>
            </a:r>
          </a:p>
          <a:p>
            <a:pPr lvl="1"/>
            <a:r>
              <a:rPr lang="en-US" dirty="0"/>
              <a:t>Only to find out that fastest way is to create hash structures in Redis, dump via cli and load via neo4j-import </a:t>
            </a:r>
          </a:p>
          <a:p>
            <a:endParaRPr lang="en-US" dirty="0"/>
          </a:p>
          <a:p>
            <a:r>
              <a:rPr lang="en-US" dirty="0"/>
              <a:t>Participated in </a:t>
            </a:r>
            <a:r>
              <a:rPr lang="en-US" dirty="0" err="1"/>
              <a:t>RedisConf</a:t>
            </a:r>
            <a:r>
              <a:rPr lang="en-US" dirty="0"/>
              <a:t> hackathon 2020 – approximately 4</a:t>
            </a:r>
            <a:r>
              <a:rPr lang="en-US" baseline="30000" dirty="0"/>
              <a:t>th</a:t>
            </a:r>
            <a:r>
              <a:rPr lang="en-US" dirty="0"/>
              <a:t> (non awarded place)</a:t>
            </a:r>
          </a:p>
          <a:p>
            <a:pPr lvl="1"/>
            <a:r>
              <a:rPr lang="en-US" dirty="0"/>
              <a:t>Started under assumptions I will be using </a:t>
            </a:r>
            <a:r>
              <a:rPr lang="en-US" dirty="0" err="1"/>
              <a:t>RedisGraph</a:t>
            </a:r>
            <a:r>
              <a:rPr lang="en-US" dirty="0"/>
              <a:t> and </a:t>
            </a:r>
            <a:r>
              <a:rPr lang="en-US" dirty="0" err="1"/>
              <a:t>RedisAI</a:t>
            </a:r>
            <a:endParaRPr lang="en-US" dirty="0"/>
          </a:p>
          <a:p>
            <a:pPr lvl="1"/>
            <a:r>
              <a:rPr lang="en-US" dirty="0"/>
              <a:t>Watched Meir S talk on </a:t>
            </a:r>
            <a:r>
              <a:rPr lang="en-US" dirty="0" err="1"/>
              <a:t>RGSync</a:t>
            </a:r>
            <a:r>
              <a:rPr lang="en-US" dirty="0"/>
              <a:t> in Redis Gears </a:t>
            </a:r>
          </a:p>
          <a:p>
            <a:pPr lvl="1"/>
            <a:r>
              <a:rPr lang="en-US" dirty="0"/>
              <a:t>Wrote a whole pipeline in </a:t>
            </a:r>
            <a:r>
              <a:rPr lang="en-US" dirty="0" err="1"/>
              <a:t>RedisGears</a:t>
            </a:r>
            <a:endParaRPr lang="en-US" dirty="0"/>
          </a:p>
          <a:p>
            <a:r>
              <a:rPr lang="en-US" dirty="0" err="1"/>
              <a:t>RedisConf</a:t>
            </a:r>
            <a:r>
              <a:rPr lang="en-US" dirty="0"/>
              <a:t> 2021: Expanded project to use BERT QA and T5 Summary ML pipelines (and VR) </a:t>
            </a:r>
          </a:p>
          <a:p>
            <a:pPr lvl="1"/>
            <a:r>
              <a:rPr lang="en-US" dirty="0"/>
              <a:t>TOP PRIZE WINNER </a:t>
            </a:r>
          </a:p>
          <a:p>
            <a:endParaRPr lang="en-US" dirty="0"/>
          </a:p>
        </p:txBody>
      </p:sp>
      <p:sp>
        <p:nvSpPr>
          <p:cNvPr id="4" name="Slide Number Placeholder 3"/>
          <p:cNvSpPr>
            <a:spLocks noGrp="1"/>
          </p:cNvSpPr>
          <p:nvPr>
            <p:ph type="sldNum" sz="quarter" idx="5"/>
          </p:nvPr>
        </p:nvSpPr>
        <p:spPr/>
        <p:txBody>
          <a:bodyPr/>
          <a:lstStyle/>
          <a:p>
            <a:fld id="{B233E03D-853E-7342-91A0-EAB399042A86}" type="slidenum">
              <a:rPr lang="en-US" smtClean="0"/>
              <a:t>4</a:t>
            </a:fld>
            <a:endParaRPr lang="en-US"/>
          </a:p>
        </p:txBody>
      </p:sp>
    </p:spTree>
    <p:extLst>
      <p:ext uri="{BB962C8B-B14F-4D97-AF65-F5344CB8AC3E}">
        <p14:creationId xmlns:p14="http://schemas.microsoft.com/office/powerpoint/2010/main" val="2535319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Why interface is always flat and requires mouse and keyboard? </a:t>
            </a:r>
          </a:p>
          <a:p>
            <a:endParaRPr lang="en-US" dirty="0"/>
          </a:p>
        </p:txBody>
      </p:sp>
      <p:sp>
        <p:nvSpPr>
          <p:cNvPr id="4" name="Slide Number Placeholder 3"/>
          <p:cNvSpPr>
            <a:spLocks noGrp="1"/>
          </p:cNvSpPr>
          <p:nvPr>
            <p:ph type="sldNum" sz="quarter" idx="5"/>
          </p:nvPr>
        </p:nvSpPr>
        <p:spPr/>
        <p:txBody>
          <a:bodyPr/>
          <a:lstStyle/>
          <a:p>
            <a:fld id="{B233E03D-853E-7342-91A0-EAB399042A86}" type="slidenum">
              <a:rPr lang="en-US" smtClean="0"/>
              <a:t>9</a:t>
            </a:fld>
            <a:endParaRPr lang="en-US"/>
          </a:p>
        </p:txBody>
      </p:sp>
    </p:spTree>
    <p:extLst>
      <p:ext uri="{BB962C8B-B14F-4D97-AF65-F5344CB8AC3E}">
        <p14:creationId xmlns:p14="http://schemas.microsoft.com/office/powerpoint/2010/main" val="2323007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 name="Google Shape;160;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sz="1200" dirty="0">
                <a:solidFill>
                  <a:srgbClr val="FFFFFF"/>
                </a:solidFill>
              </a:rPr>
              <a:t>When I am exploring topics on science or engineering, I look at the diversity of the opinion, not the variety of the same cluster of words, same thought. I want to avoid confirmation bias. I want to find articles relevant to the same concept, not necessarily the ones which have similar words. My focus is to build a natural language processing pipeline, capable of handling a large number of documents and concepts, incorporating System 1 AI (fast, intuitive reasoning) and System 2 (high-level reasoning) and then present knowledge in a modern VR/AR </a:t>
            </a:r>
            <a:r>
              <a:rPr lang="en-US" sz="1200" dirty="0" err="1">
                <a:solidFill>
                  <a:srgbClr val="FFFFFF"/>
                </a:solidFill>
              </a:rPr>
              <a:t>visualisation</a:t>
            </a:r>
            <a:r>
              <a:rPr lang="en-US" sz="1200" dirty="0">
                <a:solidFill>
                  <a:srgbClr val="FFFFFF"/>
                </a:solidFill>
              </a:rPr>
              <a:t>. Search or rather information exploration should be spatial preferably in VR (memory palace, see Theatre of Giulio Camillo). A force-directed graph is a path towards it, where visuals are assisted by text — relevant text pops up on the connection and where people explore the concepts and then dig deeper into text. The purpose of the pipeline that knowledge should be re-usable and shareable.</a:t>
            </a:r>
            <a:endParaRPr lang="en-US" sz="1400" dirty="0">
              <a:solidFill>
                <a:srgbClr val="FFFFFF"/>
              </a:solidFill>
            </a:endParaRPr>
          </a:p>
          <a:p>
            <a:pPr marL="0" lvl="0" indent="0" algn="l" rtl="0">
              <a:lnSpc>
                <a:spcPct val="100000"/>
              </a:lnSpc>
              <a:spcBef>
                <a:spcPts val="0"/>
              </a:spcBef>
              <a:spcAft>
                <a:spcPts val="0"/>
              </a:spcAft>
              <a:buSzPts val="1400"/>
              <a:buNone/>
            </a:pPr>
            <a:endParaRPr sz="1200" b="0" i="0" u="none" strike="noStrike" cap="none" dirty="0">
              <a:solidFill>
                <a:schemeClr val="dk1"/>
              </a:solidFill>
              <a:latin typeface="Calibri"/>
              <a:ea typeface="Calibri"/>
              <a:cs typeface="Calibri"/>
              <a:sym typeface="Calibri"/>
            </a:endParaRPr>
          </a:p>
        </p:txBody>
      </p:sp>
      <p:sp>
        <p:nvSpPr>
          <p:cNvPr id="161" name="Google Shape;161;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10</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spcBef>
                <a:spcPts val="0"/>
              </a:spcBef>
              <a:spcAft>
                <a:spcPts val="0"/>
              </a:spcAft>
              <a:buFont typeface="Arial" panose="020B0604020202020204" pitchFamily="34" charset="0"/>
              <a:buChar char="•"/>
            </a:pPr>
            <a:endParaRPr lang="en-GB" sz="1200" b="0" i="0" u="none" strike="noStrike" dirty="0">
              <a:solidFill>
                <a:srgbClr val="FFFFFF"/>
              </a:solidFill>
              <a:effectLst/>
              <a:latin typeface="Helvetica Neue" panose="02000503000000020004" pitchFamily="2" charset="0"/>
              <a:ea typeface="Helvetica Neue" panose="02000503000000020004" pitchFamily="2" charset="0"/>
              <a:cs typeface="Helvetica Neue" panose="02000503000000020004" pitchFamily="2" charset="0"/>
            </a:endParaRPr>
          </a:p>
          <a:p>
            <a:pPr rtl="0" fontAlgn="base">
              <a:spcBef>
                <a:spcPts val="0"/>
              </a:spcBef>
              <a:spcAft>
                <a:spcPts val="0"/>
              </a:spcAft>
              <a:buFont typeface="Arial" panose="020B0604020202020204" pitchFamily="34" charset="0"/>
              <a:buChar char="•"/>
            </a:pPr>
            <a:r>
              <a:rPr lang="en-GB" sz="1200" b="1" i="0" u="none" strike="noStrike" dirty="0">
                <a:solidFill>
                  <a:srgbClr val="FFFFFF"/>
                </a:solidFill>
                <a:effectLst/>
                <a:latin typeface="Helvetica Neue" panose="02000503000000020004" pitchFamily="2" charset="0"/>
                <a:ea typeface="Helvetica Neue" panose="02000503000000020004" pitchFamily="2" charset="0"/>
                <a:cs typeface="Helvetica Neue" panose="02000503000000020004" pitchFamily="2" charset="0"/>
              </a:rPr>
              <a:t>Key characteristics of knowledge graphs</a:t>
            </a:r>
            <a:r>
              <a:rPr lang="en-GB" sz="1200" b="0" i="0" u="none" strike="noStrike" dirty="0">
                <a:solidFill>
                  <a:srgbClr val="FFFFFF"/>
                </a:solidFill>
                <a:effectLst/>
                <a:latin typeface="Helvetica Neue" panose="02000503000000020004" pitchFamily="2" charset="0"/>
                <a:ea typeface="Helvetica Neue" panose="02000503000000020004" pitchFamily="2" charset="0"/>
                <a:cs typeface="Helvetica Neue" panose="02000503000000020004" pitchFamily="2" charset="0"/>
              </a:rPr>
              <a:t>:</a:t>
            </a:r>
            <a:endParaRPr lang="en-GB" sz="1200" b="0" dirty="0">
              <a:effectLst/>
              <a:latin typeface="Helvetica Neue" panose="02000503000000020004" pitchFamily="2" charset="0"/>
              <a:ea typeface="Helvetica Neue" panose="02000503000000020004" pitchFamily="2" charset="0"/>
              <a:cs typeface="Helvetica Neue" panose="02000503000000020004" pitchFamily="2" charset="0"/>
            </a:endParaRPr>
          </a:p>
          <a:p>
            <a:pPr rtl="0" fontAlgn="base">
              <a:spcBef>
                <a:spcPts val="0"/>
              </a:spcBef>
              <a:spcAft>
                <a:spcPts val="0"/>
              </a:spcAft>
              <a:buFont typeface="Arial" panose="020B0604020202020204" pitchFamily="34" charset="0"/>
              <a:buChar char="•"/>
            </a:pPr>
            <a:r>
              <a:rPr lang="en-GB" sz="1200" b="0" i="0" u="none" strike="noStrike" dirty="0">
                <a:solidFill>
                  <a:srgbClr val="FFFFFF"/>
                </a:solidFill>
                <a:effectLst/>
                <a:latin typeface="Helvetica Neue" panose="02000503000000020004" pitchFamily="2" charset="0"/>
                <a:ea typeface="Helvetica Neue" panose="02000503000000020004" pitchFamily="2" charset="0"/>
                <a:cs typeface="Helvetica Neue" panose="02000503000000020004" pitchFamily="2" charset="0"/>
              </a:rPr>
              <a:t>A knowledge graph needs to be connected around relevant attributes. Since not all data is knowledge, we’re looking for pertinent information that’s contextually related.</a:t>
            </a:r>
            <a:endParaRPr lang="en-GB" sz="1200" b="0" i="0" u="none" strike="noStrike" dirty="0">
              <a:solidFill>
                <a:srgbClr val="FF2620"/>
              </a:solidFill>
              <a:effectLst/>
              <a:latin typeface="Helvetica Neue" panose="02000503000000020004" pitchFamily="2" charset="0"/>
              <a:ea typeface="Helvetica Neue" panose="02000503000000020004" pitchFamily="2" charset="0"/>
              <a:cs typeface="Helvetica Neue" panose="02000503000000020004" pitchFamily="2" charset="0"/>
            </a:endParaRPr>
          </a:p>
          <a:p>
            <a:pPr rtl="0" fontAlgn="base">
              <a:spcBef>
                <a:spcPts val="0"/>
              </a:spcBef>
              <a:spcAft>
                <a:spcPts val="0"/>
              </a:spcAft>
              <a:buFont typeface="Arial" panose="020B0604020202020204" pitchFamily="34" charset="0"/>
              <a:buChar char="•"/>
            </a:pPr>
            <a:r>
              <a:rPr lang="en-GB" sz="1200" b="0" i="0" u="none" strike="noStrike" dirty="0">
                <a:solidFill>
                  <a:srgbClr val="FFFFFF"/>
                </a:solidFill>
                <a:effectLst/>
                <a:latin typeface="Helvetica Neue" panose="02000503000000020004" pitchFamily="2" charset="0"/>
                <a:ea typeface="Helvetica Neue" panose="02000503000000020004" pitchFamily="2" charset="0"/>
                <a:cs typeface="Helvetica Neue" panose="02000503000000020004" pitchFamily="2" charset="0"/>
              </a:rPr>
              <a:t>A knowledge graph is dynamic in that the graph itself understands what connects entities, eliminating the need to program every new piece of information manually. A knowledge graph is able to make appropriate associations across attributes that are important to us because we’ve already programmed them in.</a:t>
            </a:r>
            <a:endParaRPr lang="en-GB" sz="1200" b="0" i="0" u="none" strike="noStrike" dirty="0">
              <a:solidFill>
                <a:srgbClr val="FF2620"/>
              </a:solidFill>
              <a:effectLst/>
              <a:latin typeface="Helvetica Neue" panose="02000503000000020004" pitchFamily="2" charset="0"/>
              <a:ea typeface="Helvetica Neue" panose="02000503000000020004" pitchFamily="2" charset="0"/>
              <a:cs typeface="Helvetica Neue" panose="02000503000000020004" pitchFamily="2" charset="0"/>
            </a:endParaRPr>
          </a:p>
          <a:p>
            <a:pPr rtl="0" fontAlgn="base">
              <a:spcBef>
                <a:spcPts val="0"/>
              </a:spcBef>
              <a:spcAft>
                <a:spcPts val="0"/>
              </a:spcAft>
              <a:buFont typeface="Arial" panose="020B0604020202020204" pitchFamily="34" charset="0"/>
              <a:buChar char="•"/>
            </a:pPr>
            <a:r>
              <a:rPr lang="en-GB" sz="1200" b="0" i="0" u="none" strike="noStrike" dirty="0">
                <a:solidFill>
                  <a:srgbClr val="FFFFFF"/>
                </a:solidFill>
                <a:effectLst/>
                <a:latin typeface="Helvetica Neue" panose="02000503000000020004" pitchFamily="2" charset="0"/>
                <a:ea typeface="Helvetica Neue" panose="02000503000000020004" pitchFamily="2" charset="0"/>
                <a:cs typeface="Helvetica Neue" panose="02000503000000020004" pitchFamily="2" charset="0"/>
              </a:rPr>
              <a:t>A knowledge graph needs to be understandable. Sometimes we say it’s </a:t>
            </a:r>
            <a:r>
              <a:rPr lang="en-GB" sz="1200" b="1" i="0" u="none" strike="noStrike" dirty="0">
                <a:solidFill>
                  <a:srgbClr val="FFFFFF"/>
                </a:solidFill>
                <a:effectLst/>
                <a:latin typeface="Helvetica Neue" panose="02000503000000020004" pitchFamily="2" charset="0"/>
                <a:ea typeface="Helvetica Neue" panose="02000503000000020004" pitchFamily="2" charset="0"/>
                <a:cs typeface="Helvetica Neue" panose="02000503000000020004" pitchFamily="2" charset="0"/>
              </a:rPr>
              <a:t>semantic</a:t>
            </a:r>
            <a:r>
              <a:rPr lang="en-GB" sz="1200" b="0" i="0" u="none" strike="noStrike" dirty="0">
                <a:solidFill>
                  <a:srgbClr val="FFFFFF"/>
                </a:solidFill>
                <a:effectLst/>
                <a:latin typeface="Helvetica Neue" panose="02000503000000020004" pitchFamily="2" charset="0"/>
                <a:ea typeface="Helvetica Neue" panose="02000503000000020004" pitchFamily="2" charset="0"/>
                <a:cs typeface="Helvetica Neue" panose="02000503000000020004" pitchFamily="2" charset="0"/>
              </a:rPr>
              <a:t> because the knowledge itself tells us what it is. The intelligent </a:t>
            </a:r>
            <a:r>
              <a:rPr lang="en-GB" sz="1200" b="1" i="0" u="none" strike="noStrike" dirty="0">
                <a:solidFill>
                  <a:srgbClr val="FFFFFF"/>
                </a:solidFill>
                <a:effectLst/>
                <a:latin typeface="Helvetica Neue" panose="02000503000000020004" pitchFamily="2" charset="0"/>
                <a:ea typeface="Helvetica Neue" panose="02000503000000020004" pitchFamily="2" charset="0"/>
                <a:cs typeface="Helvetica Neue" panose="02000503000000020004" pitchFamily="2" charset="0"/>
              </a:rPr>
              <a:t>metadata</a:t>
            </a:r>
            <a:r>
              <a:rPr lang="en-GB" sz="1200" b="0" i="0" u="none" strike="noStrike" dirty="0">
                <a:solidFill>
                  <a:srgbClr val="FFFFFF"/>
                </a:solidFill>
                <a:effectLst/>
                <a:latin typeface="Helvetica Neue" panose="02000503000000020004" pitchFamily="2" charset="0"/>
                <a:ea typeface="Helvetica Neue" panose="02000503000000020004" pitchFamily="2" charset="0"/>
                <a:cs typeface="Helvetica Neue" panose="02000503000000020004" pitchFamily="2" charset="0"/>
              </a:rPr>
              <a:t> helps us traverse the graph to find answers to specific problems, even when we don’t know exactly how to ask for it. In practice, a knowledge graph usually contains heterogeneous data types.</a:t>
            </a:r>
            <a:endParaRPr lang="en-GB" sz="1200" b="0" i="0" u="none" strike="noStrike" dirty="0">
              <a:solidFill>
                <a:srgbClr val="FF2620"/>
              </a:solidFill>
              <a:effectLst/>
              <a:latin typeface="Helvetica Neue" panose="02000503000000020004" pitchFamily="2" charset="0"/>
              <a:ea typeface="Helvetica Neue" panose="02000503000000020004" pitchFamily="2" charset="0"/>
              <a:cs typeface="Helvetica Neue" panose="02000503000000020004" pitchFamily="2" charset="0"/>
            </a:endParaRPr>
          </a:p>
          <a:p>
            <a:pPr rtl="0" fontAlgn="base">
              <a:spcBef>
                <a:spcPts val="0"/>
              </a:spcBef>
              <a:spcAft>
                <a:spcPts val="0"/>
              </a:spcAft>
              <a:buFont typeface="Arial" panose="020B0604020202020204" pitchFamily="34" charset="0"/>
              <a:buChar char="•"/>
            </a:pPr>
            <a:r>
              <a:rPr lang="en-GB" sz="1200" b="0" i="0" u="none" strike="noStrike" dirty="0">
                <a:solidFill>
                  <a:srgbClr val="FFFFFF"/>
                </a:solidFill>
                <a:effectLst/>
                <a:latin typeface="Helvetica Neue" panose="02000503000000020004" pitchFamily="2" charset="0"/>
                <a:ea typeface="Helvetica Neue" panose="02000503000000020004" pitchFamily="2" charset="0"/>
                <a:cs typeface="Helvetica Neue" panose="02000503000000020004" pitchFamily="2" charset="0"/>
              </a:rPr>
              <a:t>It combines and uncovers connections across silos of information.</a:t>
            </a:r>
            <a:endParaRPr lang="en-GB" sz="1200" b="0" i="0" u="none" strike="noStrike" dirty="0">
              <a:solidFill>
                <a:srgbClr val="FF2620"/>
              </a:solidFill>
              <a:effectLst/>
              <a:latin typeface="Helvetica Neue" panose="02000503000000020004" pitchFamily="2" charset="0"/>
              <a:ea typeface="Helvetica Neue" panose="02000503000000020004" pitchFamily="2" charset="0"/>
              <a:cs typeface="Helvetica Neue" panose="02000503000000020004" pitchFamily="2" charset="0"/>
            </a:endParaRPr>
          </a:p>
          <a:p>
            <a:br>
              <a:rPr lang="en-GB" sz="1200" b="0" dirty="0">
                <a:effectLst/>
                <a:latin typeface="Helvetica Neue" panose="02000503000000020004" pitchFamily="2" charset="0"/>
                <a:ea typeface="Helvetica Neue" panose="02000503000000020004" pitchFamily="2" charset="0"/>
                <a:cs typeface="Helvetica Neue" panose="02000503000000020004" pitchFamily="2" charset="0"/>
              </a:rPr>
            </a:br>
            <a:br>
              <a:rPr lang="en-GB" sz="1200" b="0" dirty="0">
                <a:effectLst/>
                <a:latin typeface="Helvetica Neue" panose="02000503000000020004" pitchFamily="2" charset="0"/>
                <a:ea typeface="Helvetica Neue" panose="02000503000000020004" pitchFamily="2" charset="0"/>
                <a:cs typeface="Helvetica Neue" panose="02000503000000020004" pitchFamily="2" charset="0"/>
              </a:rPr>
            </a:b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fld id="{B233E03D-853E-7342-91A0-EAB399042A86}" type="slidenum">
              <a:rPr lang="en-US" smtClean="0"/>
              <a:t>11</a:t>
            </a:fld>
            <a:endParaRPr lang="en-US"/>
          </a:p>
        </p:txBody>
      </p:sp>
    </p:spTree>
    <p:extLst>
      <p:ext uri="{BB962C8B-B14F-4D97-AF65-F5344CB8AC3E}">
        <p14:creationId xmlns:p14="http://schemas.microsoft.com/office/powerpoint/2010/main" val="2538437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 name="Google Shape;167;p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168" name="Google Shape;168;p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13</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 name="Google Shape;187;p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188" name="Google Shape;188;p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14</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 name="Google Shape;177;p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178" name="Google Shape;178;p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15</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E2419-14A4-F1BD-E3AD-A2FE24539A5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0B81D63F-839B-D598-7618-438CCA8D70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3E07B0DA-7904-6701-98E7-DC4A317E2FEE}"/>
              </a:ext>
            </a:extLst>
          </p:cNvPr>
          <p:cNvSpPr>
            <a:spLocks noGrp="1"/>
          </p:cNvSpPr>
          <p:nvPr>
            <p:ph type="dt" sz="half" idx="10"/>
          </p:nvPr>
        </p:nvSpPr>
        <p:spPr/>
        <p:txBody>
          <a:bodyPr/>
          <a:lstStyle/>
          <a:p>
            <a:fld id="{11A6662E-FAF4-44BC-88B5-85A7CBFB6D30}" type="datetime1">
              <a:rPr lang="en-US" smtClean="0"/>
              <a:pPr/>
              <a:t>11/28/22</a:t>
            </a:fld>
            <a:endParaRPr lang="en-US" dirty="0"/>
          </a:p>
        </p:txBody>
      </p:sp>
      <p:sp>
        <p:nvSpPr>
          <p:cNvPr id="5" name="Footer Placeholder 4">
            <a:extLst>
              <a:ext uri="{FF2B5EF4-FFF2-40B4-BE49-F238E27FC236}">
                <a16:creationId xmlns:a16="http://schemas.microsoft.com/office/drawing/2014/main" id="{4EC62E5D-FB68-546D-227A-7EAAB344D862}"/>
              </a:ext>
            </a:extLst>
          </p:cNvPr>
          <p:cNvSpPr>
            <a:spLocks noGrp="1"/>
          </p:cNvSpPr>
          <p:nvPr>
            <p:ph type="ftr" sz="quarter" idx="11"/>
          </p:nvPr>
        </p:nvSpPr>
        <p:spPr/>
        <p:txBody>
          <a:body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F71D6DDB-742E-2519-001A-AFFDA58A5065}"/>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12136537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FCBBE-8E4A-F806-8C62-BA4D46E12DE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B18FDA0E-8DF0-D962-0E2B-7F448118C7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54B1DFF-CDD8-EE43-D1BF-8E59B02B33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819AA05-AFB5-FCDF-2CA1-A672771F38D6}"/>
              </a:ext>
            </a:extLst>
          </p:cNvPr>
          <p:cNvSpPr>
            <a:spLocks noGrp="1"/>
          </p:cNvSpPr>
          <p:nvPr>
            <p:ph type="dt" sz="half" idx="10"/>
          </p:nvPr>
        </p:nvSpPr>
        <p:spPr/>
        <p:txBody>
          <a:bodyPr/>
          <a:lstStyle/>
          <a:p>
            <a:fld id="{78AC6A5B-8AE7-4A41-B5A7-9ADC6686DC18}" type="datetime1">
              <a:rPr lang="en-US" smtClean="0"/>
              <a:t>11/28/22</a:t>
            </a:fld>
            <a:endParaRPr lang="en-US"/>
          </a:p>
        </p:txBody>
      </p:sp>
      <p:sp>
        <p:nvSpPr>
          <p:cNvPr id="6" name="Footer Placeholder 5">
            <a:extLst>
              <a:ext uri="{FF2B5EF4-FFF2-40B4-BE49-F238E27FC236}">
                <a16:creationId xmlns:a16="http://schemas.microsoft.com/office/drawing/2014/main" id="{6E8AEC5B-832D-4ACB-88F5-076DFC5205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D3A540-8E05-428E-3295-6DD1A9EB62B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79898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D968C-0433-3E12-C20A-FB4864AF347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4A0CA16-0299-C8C5-C215-B5E62C4CE8C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E63B888-AEE0-7E9B-991C-BE4D16410FAC}"/>
              </a:ext>
            </a:extLst>
          </p:cNvPr>
          <p:cNvSpPr>
            <a:spLocks noGrp="1"/>
          </p:cNvSpPr>
          <p:nvPr>
            <p:ph type="dt" sz="half" idx="10"/>
          </p:nvPr>
        </p:nvSpPr>
        <p:spPr/>
        <p:txBody>
          <a:bodyPr/>
          <a:lstStyle/>
          <a:p>
            <a:fld id="{4C559632-1575-4E14-B53B-3DC3D5ED3947}" type="datetime1">
              <a:rPr lang="en-US" smtClean="0"/>
              <a:t>11/28/22</a:t>
            </a:fld>
            <a:endParaRPr lang="en-US"/>
          </a:p>
        </p:txBody>
      </p:sp>
      <p:sp>
        <p:nvSpPr>
          <p:cNvPr id="5" name="Footer Placeholder 4">
            <a:extLst>
              <a:ext uri="{FF2B5EF4-FFF2-40B4-BE49-F238E27FC236}">
                <a16:creationId xmlns:a16="http://schemas.microsoft.com/office/drawing/2014/main" id="{2ECBED6B-07E6-A7B3-9CBC-E9994CC187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1F373C-4940-0601-6BDD-65334CE1E11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941399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1 without splitter">
  <p:cSld name="Title slide 1 without splitter">
    <p:spTree>
      <p:nvGrpSpPr>
        <p:cNvPr id="1" name="Shape 21"/>
        <p:cNvGrpSpPr/>
        <p:nvPr/>
      </p:nvGrpSpPr>
      <p:grpSpPr>
        <a:xfrm>
          <a:off x="0" y="0"/>
          <a:ext cx="0" cy="0"/>
          <a:chOff x="0" y="0"/>
          <a:chExt cx="0" cy="0"/>
        </a:xfrm>
      </p:grpSpPr>
      <p:sp>
        <p:nvSpPr>
          <p:cNvPr id="22" name="Google Shape;22;p3"/>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7127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F00F0-512B-2674-8997-576A31DFE57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77E3308-5AB8-7986-566E-E2F0896C7D6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DF0BBB9-6F07-7691-F45E-F2FDD2AA6BAD}"/>
              </a:ext>
            </a:extLst>
          </p:cNvPr>
          <p:cNvSpPr>
            <a:spLocks noGrp="1"/>
          </p:cNvSpPr>
          <p:nvPr>
            <p:ph type="dt" sz="half" idx="10"/>
          </p:nvPr>
        </p:nvSpPr>
        <p:spPr/>
        <p:txBody>
          <a:bodyPr/>
          <a:lstStyle/>
          <a:p>
            <a:fld id="{0055F08A-1E71-4B2B-BB49-E743F2903911}" type="datetime1">
              <a:rPr lang="en-US" smtClean="0"/>
              <a:t>11/28/22</a:t>
            </a:fld>
            <a:endParaRPr lang="en-US" dirty="0"/>
          </a:p>
        </p:txBody>
      </p:sp>
      <p:sp>
        <p:nvSpPr>
          <p:cNvPr id="5" name="Footer Placeholder 4">
            <a:extLst>
              <a:ext uri="{FF2B5EF4-FFF2-40B4-BE49-F238E27FC236}">
                <a16:creationId xmlns:a16="http://schemas.microsoft.com/office/drawing/2014/main" id="{6C1B54E4-510F-46ED-3672-7DB09707CD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3115E5-2E55-8055-EB2A-D7512403D16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76651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1813F-B61F-2D8A-2130-A378D6B4EFB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600FCAE-F347-8C85-D46A-D1AA7616261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439C500-98E8-6DB8-585F-32568EEFC3C2}"/>
              </a:ext>
            </a:extLst>
          </p:cNvPr>
          <p:cNvSpPr>
            <a:spLocks noGrp="1"/>
          </p:cNvSpPr>
          <p:nvPr>
            <p:ph type="dt" sz="half" idx="10"/>
          </p:nvPr>
        </p:nvSpPr>
        <p:spPr/>
        <p:txBody>
          <a:bodyPr/>
          <a:lstStyle/>
          <a:p>
            <a:fld id="{15417D9E-721A-44BB-8863-9873FE64DA75}" type="datetime1">
              <a:rPr lang="en-US" smtClean="0"/>
              <a:t>11/28/22</a:t>
            </a:fld>
            <a:endParaRPr lang="en-US"/>
          </a:p>
        </p:txBody>
      </p:sp>
      <p:sp>
        <p:nvSpPr>
          <p:cNvPr id="5" name="Footer Placeholder 4">
            <a:extLst>
              <a:ext uri="{FF2B5EF4-FFF2-40B4-BE49-F238E27FC236}">
                <a16:creationId xmlns:a16="http://schemas.microsoft.com/office/drawing/2014/main" id="{A18FB7D7-6548-58BD-DA93-FE5BED1F6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7F8682-25FD-43A9-31E0-DAACAA973D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497276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EE06D-6BC9-7E82-4EAC-0AA0D18432F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560D166-FAA9-153F-411C-1A51FC3B8C5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0AAC1B16-A488-700A-29FF-24B86C2A59D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5494EAE-747E-8C09-D5A9-FEB2C2FC620C}"/>
              </a:ext>
            </a:extLst>
          </p:cNvPr>
          <p:cNvSpPr>
            <a:spLocks noGrp="1"/>
          </p:cNvSpPr>
          <p:nvPr>
            <p:ph type="dt" sz="half" idx="10"/>
          </p:nvPr>
        </p:nvSpPr>
        <p:spPr/>
        <p:txBody>
          <a:bodyPr/>
          <a:lstStyle/>
          <a:p>
            <a:fld id="{5F31DA2F-80B8-49CF-99FB-5ABCA53A607A}" type="datetime1">
              <a:rPr lang="en-US" smtClean="0"/>
              <a:t>11/28/22</a:t>
            </a:fld>
            <a:endParaRPr lang="en-US"/>
          </a:p>
        </p:txBody>
      </p:sp>
      <p:sp>
        <p:nvSpPr>
          <p:cNvPr id="6" name="Footer Placeholder 5">
            <a:extLst>
              <a:ext uri="{FF2B5EF4-FFF2-40B4-BE49-F238E27FC236}">
                <a16:creationId xmlns:a16="http://schemas.microsoft.com/office/drawing/2014/main" id="{F47A0C51-44CF-9DDA-EE07-22B88FB381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85EED4-7F73-6FB7-6208-3B87C49AF48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24862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E54C2-0A49-7774-3F07-CBECEE695AA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43445D2-EA55-9631-AFD3-A6D8146FA8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249AAAA-8B16-BD42-5092-063A68DEEB0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F97E43C-4472-E9A7-8A63-35CC897F20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3C38DF2-87CA-4CF0-86B8-D7A7DE29369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52D832B-5E37-99EB-26C6-43B52AAA3C1C}"/>
              </a:ext>
            </a:extLst>
          </p:cNvPr>
          <p:cNvSpPr>
            <a:spLocks noGrp="1"/>
          </p:cNvSpPr>
          <p:nvPr>
            <p:ph type="dt" sz="half" idx="10"/>
          </p:nvPr>
        </p:nvSpPr>
        <p:spPr/>
        <p:txBody>
          <a:bodyPr/>
          <a:lstStyle/>
          <a:p>
            <a:fld id="{28852172-E6C9-4B6C-929A-A9DE3837BBF1}" type="datetime1">
              <a:rPr lang="en-US" smtClean="0"/>
              <a:t>11/28/22</a:t>
            </a:fld>
            <a:endParaRPr lang="en-US"/>
          </a:p>
        </p:txBody>
      </p:sp>
      <p:sp>
        <p:nvSpPr>
          <p:cNvPr id="8" name="Footer Placeholder 7">
            <a:extLst>
              <a:ext uri="{FF2B5EF4-FFF2-40B4-BE49-F238E27FC236}">
                <a16:creationId xmlns:a16="http://schemas.microsoft.com/office/drawing/2014/main" id="{60E0B268-5CCB-FF8E-FF60-816DABF7C98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A07D0C9-6C82-D069-DCC7-94F104EE29F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72398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4FC48-495A-995B-820A-11010C36507D}"/>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6E66904-6BAF-C284-C062-3353D08D4278}"/>
              </a:ext>
            </a:extLst>
          </p:cNvPr>
          <p:cNvSpPr>
            <a:spLocks noGrp="1"/>
          </p:cNvSpPr>
          <p:nvPr>
            <p:ph type="dt" sz="half" idx="10"/>
          </p:nvPr>
        </p:nvSpPr>
        <p:spPr/>
        <p:txBody>
          <a:bodyPr/>
          <a:lstStyle/>
          <a:p>
            <a:fld id="{3AB41CFF-90C9-47B3-9DA1-F2BF8D839F7E}" type="datetime1">
              <a:rPr lang="en-US" smtClean="0"/>
              <a:t>11/28/22</a:t>
            </a:fld>
            <a:endParaRPr lang="en-US"/>
          </a:p>
        </p:txBody>
      </p:sp>
      <p:sp>
        <p:nvSpPr>
          <p:cNvPr id="4" name="Footer Placeholder 3">
            <a:extLst>
              <a:ext uri="{FF2B5EF4-FFF2-40B4-BE49-F238E27FC236}">
                <a16:creationId xmlns:a16="http://schemas.microsoft.com/office/drawing/2014/main" id="{33EA7C59-2A0B-A20D-53FC-C525464DAF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C249541-59DF-93B4-A284-1F3B671A5DD5}"/>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24894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D73240-7EAD-3B31-3228-39981CBC8B6E}"/>
              </a:ext>
            </a:extLst>
          </p:cNvPr>
          <p:cNvSpPr>
            <a:spLocks noGrp="1"/>
          </p:cNvSpPr>
          <p:nvPr>
            <p:ph type="dt" sz="half" idx="10"/>
          </p:nvPr>
        </p:nvSpPr>
        <p:spPr/>
        <p:txBody>
          <a:bodyPr/>
          <a:lstStyle/>
          <a:p>
            <a:fld id="{F06048FA-06AB-4884-A69B-986B96E68A24}" type="datetime1">
              <a:rPr lang="en-US" smtClean="0"/>
              <a:t>11/28/22</a:t>
            </a:fld>
            <a:endParaRPr lang="en-US"/>
          </a:p>
        </p:txBody>
      </p:sp>
      <p:sp>
        <p:nvSpPr>
          <p:cNvPr id="3" name="Footer Placeholder 2">
            <a:extLst>
              <a:ext uri="{FF2B5EF4-FFF2-40B4-BE49-F238E27FC236}">
                <a16:creationId xmlns:a16="http://schemas.microsoft.com/office/drawing/2014/main" id="{A51AFE9F-5004-C6F2-D910-9B2FFDB054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F96B10-E177-F0A1-9A80-5498DA1D54F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32113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A60E0-6FF8-A1E3-EE12-AFFBF5D52DA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7497635-DD5E-077C-5E84-A04CF85EC4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8D14C5F-82B7-2175-BCBB-51628C0979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B646926-484D-3A59-3BFD-13443F028BD1}"/>
              </a:ext>
            </a:extLst>
          </p:cNvPr>
          <p:cNvSpPr>
            <a:spLocks noGrp="1"/>
          </p:cNvSpPr>
          <p:nvPr>
            <p:ph type="dt" sz="half" idx="10"/>
          </p:nvPr>
        </p:nvSpPr>
        <p:spPr/>
        <p:txBody>
          <a:bodyPr/>
          <a:lstStyle/>
          <a:p>
            <a:fld id="{50DB7ABA-0172-4F9C-889D-567164F66BCD}" type="datetime1">
              <a:rPr lang="en-US" smtClean="0"/>
              <a:t>11/28/22</a:t>
            </a:fld>
            <a:endParaRPr lang="en-US"/>
          </a:p>
        </p:txBody>
      </p:sp>
      <p:sp>
        <p:nvSpPr>
          <p:cNvPr id="6" name="Footer Placeholder 5">
            <a:extLst>
              <a:ext uri="{FF2B5EF4-FFF2-40B4-BE49-F238E27FC236}">
                <a16:creationId xmlns:a16="http://schemas.microsoft.com/office/drawing/2014/main" id="{02C67B30-E709-D56C-4BBD-A51D537E71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E9A936-FD0E-42E4-E670-60F2616374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13820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EEB667-3BD4-E8A4-13BC-7CBF41F0C6C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450DD83-DAEE-A16B-4FB1-851FBD375AB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05B82E8-E9C1-C05F-F918-7E126A85BD44}"/>
              </a:ext>
            </a:extLst>
          </p:cNvPr>
          <p:cNvSpPr>
            <a:spLocks noGrp="1"/>
          </p:cNvSpPr>
          <p:nvPr>
            <p:ph type="dt" sz="half" idx="10"/>
          </p:nvPr>
        </p:nvSpPr>
        <p:spPr/>
        <p:txBody>
          <a:bodyPr/>
          <a:lstStyle/>
          <a:p>
            <a:fld id="{CC4A6868-2568-4CC9-B302-F37117B01A6E}" type="datetime1">
              <a:rPr lang="en-US" smtClean="0"/>
              <a:t>11/28/22</a:t>
            </a:fld>
            <a:endParaRPr lang="en-US"/>
          </a:p>
        </p:txBody>
      </p:sp>
      <p:sp>
        <p:nvSpPr>
          <p:cNvPr id="5" name="Footer Placeholder 4">
            <a:extLst>
              <a:ext uri="{FF2B5EF4-FFF2-40B4-BE49-F238E27FC236}">
                <a16:creationId xmlns:a16="http://schemas.microsoft.com/office/drawing/2014/main" id="{2686D9FE-9F7D-6288-9B82-327864C4D5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9D029-A42F-5D07-5B62-508779F65F2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84900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BAE58C-54DA-663F-B41C-85913352C2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02DBB54-C838-F5CF-6027-13A093DFB0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AF7AB3D-039A-FBB8-23BC-DC9EEA4F7A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E0CF6C-748E-4B7A-BC8B-3011EF78ED13}" type="datetime1">
              <a:rPr lang="en-US" smtClean="0"/>
              <a:pPr/>
              <a:t>11/28/22</a:t>
            </a:fld>
            <a:endParaRPr lang="en-US" dirty="0"/>
          </a:p>
        </p:txBody>
      </p:sp>
      <p:sp>
        <p:nvSpPr>
          <p:cNvPr id="5" name="Footer Placeholder 4">
            <a:extLst>
              <a:ext uri="{FF2B5EF4-FFF2-40B4-BE49-F238E27FC236}">
                <a16:creationId xmlns:a16="http://schemas.microsoft.com/office/drawing/2014/main" id="{5554D9E1-1263-9A95-2F0C-E6AC63D9D5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FF892F65-C592-7A4A-3FE7-2F3A5F0955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1862148016"/>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5" r:id="rId9"/>
    <p:sldLayoutId id="2147483703" r:id="rId10"/>
    <p:sldLayoutId id="2147483704" r:id="rId11"/>
    <p:sldLayoutId id="2147483706"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1.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hyperlink" Target="https://www.nlm.nih.gov/research/umls/implementation_resources/query_diagrams/er6.html"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thepattern.digital/view/medical-student/1?q=How%20does%20temperature%20and%20humidity%20affect%20the%20transmission%20of%202019-nCoV%3F" TargetMode="External"/></Relationships>
</file>

<file path=ppt/slides/_rels/slide2.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3" Type="http://schemas.openxmlformats.org/officeDocument/2006/relationships/hyperlink" Target="https://www.nlm.nih.gov/research/umls/index.html" TargetMode="External"/><Relationship Id="rId7" Type="http://schemas.openxmlformats.org/officeDocument/2006/relationships/hyperlink" Target="http://alexdj94.deviantart.com/art/Pokemon-Pikachu-HD-AI-CS6-319144278"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hyperlink" Target="https://www.the-scientist.com/critic-at-large/opinion-using-pokmon-to-detect-scientific-misinformation-68098"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7.jpeg"/></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s://towardsdatascience.com/bert-explained-state-of-the-art-language-model-for-nlp-f8b21a9b6270" TargetMode="External"/><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hyperlink" Target="https://lilianweng.github.io/lil-log/2020/10/29/open-domain-question-answering.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1.jpeg"/><Relationship Id="rId4" Type="http://schemas.openxmlformats.org/officeDocument/2006/relationships/hyperlink" Target="https://thepattern.digital/"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3.png"/><Relationship Id="rId7" Type="http://schemas.openxmlformats.org/officeDocument/2006/relationships/diagramColors" Target="../diagrams/colors5.xml"/><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8.xml.rels><?xml version="1.0" encoding="UTF-8" standalone="yes"?>
<Relationships xmlns="http://schemas.openxmlformats.org/package/2006/relationships"><Relationship Id="rId8" Type="http://schemas.openxmlformats.org/officeDocument/2006/relationships/hyperlink" Target="https://discord.gg/szvjvVd3" TargetMode="External"/><Relationship Id="rId3" Type="http://schemas.openxmlformats.org/officeDocument/2006/relationships/hyperlink" Target="https://thepattern.digital/" TargetMode="External"/><Relationship Id="rId7" Type="http://schemas.openxmlformats.org/officeDocument/2006/relationships/hyperlink" Target="https://metacortex.engineering/"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hyperlink" Target="https://terraphim.ai/" TargetMode="External"/><Relationship Id="rId5" Type="http://schemas.openxmlformats.org/officeDocument/2006/relationships/hyperlink" Target="https://reference-architecture.ai/" TargetMode="External"/><Relationship Id="rId4" Type="http://schemas.openxmlformats.org/officeDocument/2006/relationships/hyperlink" Target="https://github.com/applied-knowledge-systems/the-pattern" TargetMode="External"/><Relationship Id="rId9" Type="http://schemas.openxmlformats.org/officeDocument/2006/relationships/hyperlink" Target="mailto:alex@applied-knowledge.systems"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towardsdatascience.com/measuring-discourse-bias-using-text-network-analysis-9f251be5f6f3)" TargetMode="External"/><Relationship Id="rId7" Type="http://schemas.openxmlformats.org/officeDocument/2006/relationships/hyperlink" Target="https://github.com/applied-knowledge-systems/the-pattern" TargetMode="External"/><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hyperlink" Target="http://sujitpal.blogspot.com/2020/02/entity-co-occurrence-graphs-as-mind-maps.html" TargetMode="External"/><Relationship Id="rId5" Type="http://schemas.openxmlformats.org/officeDocument/2006/relationships/hyperlink" Target="https://www.poolparty.biz/the-knowledge-graph-cookbook/" TargetMode="External"/><Relationship Id="rId4" Type="http://schemas.openxmlformats.org/officeDocument/2006/relationships/hyperlink" Target="https://lilianweng.github.io/lil-log/2020/10/29/open-domain-question-answering.html" TargetMode="External"/></Relationships>
</file>

<file path=ppt/slides/_rels/slide3.xml.rels><?xml version="1.0" encoding="UTF-8" standalone="yes"?>
<Relationships xmlns="http://schemas.openxmlformats.org/package/2006/relationships"><Relationship Id="rId2" Type="http://schemas.openxmlformats.org/officeDocument/2006/relationships/hyperlink" Target="https://futurism.com/the-byte/facebook-takes-down-galactica-ai"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8" Type="http://schemas.openxmlformats.org/officeDocument/2006/relationships/hyperlink" Target="https://en.wikipedia.org/wiki/The_Mother_of_All_Demos#cite_note-FOOTNOTEEdwards2008-1" TargetMode="External"/><Relationship Id="rId3" Type="http://schemas.openxmlformats.org/officeDocument/2006/relationships/image" Target="../media/image8.jpeg"/><Relationship Id="rId7" Type="http://schemas.openxmlformats.org/officeDocument/2006/relationships/hyperlink" Target="https://en.wikipedia.org/wiki/Douglas_Engelbart"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en.wikipedia.org/wiki/Bill_English_(computer_engineer)" TargetMode="External"/><Relationship Id="rId5" Type="http://schemas.openxmlformats.org/officeDocument/2006/relationships/hyperlink" Target="https://en.wikipedia.org/wiki/Mouse_(computing)#Early_mice" TargetMode="Externa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08;ge4609b336f_0_144">
            <a:extLst>
              <a:ext uri="{FF2B5EF4-FFF2-40B4-BE49-F238E27FC236}">
                <a16:creationId xmlns:a16="http://schemas.microsoft.com/office/drawing/2014/main" id="{D65298F0-C420-0B49-9B64-E40A1AEC3706}"/>
              </a:ext>
            </a:extLst>
          </p:cNvPr>
          <p:cNvPicPr preferRelativeResize="0"/>
          <p:nvPr/>
        </p:nvPicPr>
        <p:blipFill rotWithShape="1">
          <a:blip r:embed="rId3"/>
          <a:srcRect l="5784" r="5775"/>
          <a:stretch/>
        </p:blipFill>
        <p:spPr>
          <a:xfrm>
            <a:off x="8006219" y="887790"/>
            <a:ext cx="3350895" cy="5082419"/>
          </a:xfrm>
          <a:prstGeom prst="rect">
            <a:avLst/>
          </a:prstGeom>
          <a:noFill/>
        </p:spPr>
      </p:pic>
      <p:pic>
        <p:nvPicPr>
          <p:cNvPr id="2" name="Picture 1">
            <a:extLst>
              <a:ext uri="{FF2B5EF4-FFF2-40B4-BE49-F238E27FC236}">
                <a16:creationId xmlns:a16="http://schemas.microsoft.com/office/drawing/2014/main" id="{605672D2-F096-7C00-EEEF-922A99924B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87672" y="481922"/>
            <a:ext cx="5291667" cy="1759478"/>
          </a:xfrm>
          <a:prstGeom prst="rect">
            <a:avLst/>
          </a:prstGeom>
        </p:spPr>
      </p:pic>
      <p:sp>
        <p:nvSpPr>
          <p:cNvPr id="6" name="TextBox 5">
            <a:extLst>
              <a:ext uri="{FF2B5EF4-FFF2-40B4-BE49-F238E27FC236}">
                <a16:creationId xmlns:a16="http://schemas.microsoft.com/office/drawing/2014/main" id="{43440CEE-B136-2931-D2E8-761ABDA67A75}"/>
              </a:ext>
            </a:extLst>
          </p:cNvPr>
          <p:cNvSpPr txBox="1"/>
          <p:nvPr/>
        </p:nvSpPr>
        <p:spPr>
          <a:xfrm>
            <a:off x="834886" y="2415288"/>
            <a:ext cx="6397238" cy="3103798"/>
          </a:xfrm>
          <a:prstGeom prst="rect">
            <a:avLst/>
          </a:prstGeom>
          <a:noFill/>
        </p:spPr>
        <p:txBody>
          <a:bodyPr wrap="square">
            <a:spAutoFit/>
          </a:bodyPr>
          <a:lstStyle/>
          <a:p>
            <a:pPr algn="ctr">
              <a:lnSpc>
                <a:spcPct val="107000"/>
              </a:lnSpc>
              <a:spcAft>
                <a:spcPts val="800"/>
              </a:spcAft>
            </a:pPr>
            <a:r>
              <a:rPr lang="en-US" sz="4000" b="1" dirty="0">
                <a:solidFill>
                  <a:srgbClr val="002060"/>
                </a:solidFill>
                <a:effectLst/>
                <a:ea typeface="Calibri" panose="020F0502020204030204" pitchFamily="34" charset="0"/>
                <a:cs typeface="Arial" panose="020B0604020202020204" pitchFamily="34" charset="0"/>
              </a:rPr>
              <a:t>What next after Google?</a:t>
            </a:r>
            <a:endParaRPr lang="en-GB" sz="4000" dirty="0">
              <a:solidFill>
                <a:srgbClr val="002060"/>
              </a:solidFill>
              <a:effectLst/>
              <a:ea typeface="Calibri" panose="020F0502020204030204" pitchFamily="34" charset="0"/>
              <a:cs typeface="Arial" panose="020B0604020202020204" pitchFamily="34" charset="0"/>
            </a:endParaRPr>
          </a:p>
          <a:p>
            <a:pPr algn="ctr">
              <a:lnSpc>
                <a:spcPct val="107000"/>
              </a:lnSpc>
              <a:spcAft>
                <a:spcPts val="800"/>
              </a:spcAft>
            </a:pPr>
            <a:endParaRPr lang="en-US" sz="3200" b="1" dirty="0">
              <a:solidFill>
                <a:srgbClr val="002060"/>
              </a:solidFill>
              <a:effectLst/>
              <a:ea typeface="Calibri" panose="020F0502020204030204" pitchFamily="34" charset="0"/>
              <a:cs typeface="Arial" panose="020B0604020202020204" pitchFamily="34" charset="0"/>
            </a:endParaRPr>
          </a:p>
          <a:p>
            <a:pPr algn="ctr">
              <a:lnSpc>
                <a:spcPct val="107000"/>
              </a:lnSpc>
              <a:spcAft>
                <a:spcPts val="800"/>
              </a:spcAft>
            </a:pPr>
            <a:r>
              <a:rPr lang="en-US" sz="3200" b="1" dirty="0">
                <a:solidFill>
                  <a:srgbClr val="002060"/>
                </a:solidFill>
                <a:effectLst/>
                <a:ea typeface="Calibri" panose="020F0502020204030204" pitchFamily="34" charset="0"/>
                <a:cs typeface="Arial" panose="020B0604020202020204" pitchFamily="34" charset="0"/>
              </a:rPr>
              <a:t>Dr Alexander </a:t>
            </a:r>
            <a:r>
              <a:rPr lang="en-US" sz="3200" b="1" dirty="0" err="1">
                <a:solidFill>
                  <a:srgbClr val="002060"/>
                </a:solidFill>
                <a:effectLst/>
                <a:ea typeface="Calibri" panose="020F0502020204030204" pitchFamily="34" charset="0"/>
                <a:cs typeface="Arial" panose="020B0604020202020204" pitchFamily="34" charset="0"/>
              </a:rPr>
              <a:t>Mikhalev</a:t>
            </a:r>
            <a:endParaRPr lang="en-US" sz="3200" b="1" dirty="0">
              <a:solidFill>
                <a:srgbClr val="002060"/>
              </a:solidFill>
              <a:effectLst/>
              <a:ea typeface="Calibri" panose="020F0502020204030204" pitchFamily="34" charset="0"/>
              <a:cs typeface="Arial" panose="020B0604020202020204" pitchFamily="34" charset="0"/>
            </a:endParaRPr>
          </a:p>
          <a:p>
            <a:pPr algn="ctr">
              <a:lnSpc>
                <a:spcPct val="107000"/>
              </a:lnSpc>
              <a:spcAft>
                <a:spcPts val="800"/>
              </a:spcAft>
            </a:pPr>
            <a:r>
              <a:rPr lang="en-US" sz="2800" b="1" dirty="0">
                <a:solidFill>
                  <a:srgbClr val="002060"/>
                </a:solidFill>
                <a:effectLst/>
                <a:ea typeface="Calibri" panose="020F0502020204030204" pitchFamily="34" charset="0"/>
                <a:cs typeface="Arial" panose="020B0604020202020204" pitchFamily="34" charset="0"/>
              </a:rPr>
              <a:t>Monday 28 November 2023</a:t>
            </a:r>
            <a:endParaRPr lang="en-GB" sz="2800" dirty="0">
              <a:solidFill>
                <a:srgbClr val="002060"/>
              </a:solidFill>
              <a:effectLst/>
              <a:ea typeface="Calibri" panose="020F0502020204030204" pitchFamily="34" charset="0"/>
              <a:cs typeface="Arial" panose="020B0604020202020204" pitchFamily="34" charset="0"/>
            </a:endParaRPr>
          </a:p>
          <a:p>
            <a:pPr algn="ctr">
              <a:lnSpc>
                <a:spcPct val="107000"/>
              </a:lnSpc>
              <a:spcAft>
                <a:spcPts val="800"/>
              </a:spcAft>
            </a:pPr>
            <a:r>
              <a:rPr lang="en-US" sz="2800" b="1" dirty="0">
                <a:solidFill>
                  <a:srgbClr val="002060"/>
                </a:solidFill>
                <a:effectLst/>
                <a:ea typeface="Calibri" panose="020F0502020204030204" pitchFamily="34" charset="0"/>
                <a:cs typeface="Arial" panose="020B0604020202020204" pitchFamily="34" charset="0"/>
              </a:rPr>
              <a:t>The Oxford Praxis Forum </a:t>
            </a:r>
            <a:endParaRPr lang="en-GB" sz="2800" dirty="0">
              <a:solidFill>
                <a:srgbClr val="002060"/>
              </a:solidFill>
              <a:effectLst/>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7265618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4" name="Google Shape;164;p28"/>
          <p:cNvSpPr txBox="1">
            <a:spLocks noGrp="1"/>
          </p:cNvSpPr>
          <p:nvPr>
            <p:ph type="subTitle" idx="4294967295"/>
          </p:nvPr>
        </p:nvSpPr>
        <p:spPr>
          <a:xfrm>
            <a:off x="1362075" y="914400"/>
            <a:ext cx="10829925" cy="839788"/>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2100"/>
              </a:spcAft>
              <a:buClr>
                <a:schemeClr val="accent3"/>
              </a:buClr>
              <a:buSzPts val="2400"/>
              <a:buFont typeface="Trebuchet MS"/>
              <a:buNone/>
            </a:pPr>
            <a:r>
              <a:rPr lang="en-US" sz="2400" b="0" i="0" u="none" strike="noStrike" cap="none" dirty="0">
                <a:solidFill>
                  <a:srgbClr val="FFFFFF"/>
                </a:solidFill>
                <a:latin typeface="Roboto"/>
                <a:ea typeface="Roboto"/>
                <a:cs typeface="Roboto"/>
                <a:sym typeface="Roboto"/>
              </a:rPr>
              <a:t>Vision</a:t>
            </a:r>
            <a:endParaRPr sz="2400" b="0" i="0" u="none" strike="noStrike" cap="none" dirty="0">
              <a:solidFill>
                <a:srgbClr val="FFFFFF"/>
              </a:solidFill>
              <a:latin typeface="Roboto"/>
              <a:ea typeface="Roboto"/>
              <a:cs typeface="Roboto"/>
              <a:sym typeface="Roboto"/>
            </a:endParaRPr>
          </a:p>
        </p:txBody>
      </p:sp>
      <p:graphicFrame>
        <p:nvGraphicFramePr>
          <p:cNvPr id="171" name="Google Shape;163;p28">
            <a:extLst>
              <a:ext uri="{FF2B5EF4-FFF2-40B4-BE49-F238E27FC236}">
                <a16:creationId xmlns:a16="http://schemas.microsoft.com/office/drawing/2014/main" id="{39477060-16A7-F763-608A-67DBE83D1AC6}"/>
              </a:ext>
            </a:extLst>
          </p:cNvPr>
          <p:cNvGraphicFramePr/>
          <p:nvPr>
            <p:extLst>
              <p:ext uri="{D42A27DB-BD31-4B8C-83A1-F6EECF244321}">
                <p14:modId xmlns:p14="http://schemas.microsoft.com/office/powerpoint/2010/main" val="2563053400"/>
              </p:ext>
            </p:extLst>
          </p:nvPr>
        </p:nvGraphicFramePr>
        <p:xfrm>
          <a:off x="764631" y="580150"/>
          <a:ext cx="10414570" cy="4891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Google Shape;157;p27">
            <a:extLst>
              <a:ext uri="{FF2B5EF4-FFF2-40B4-BE49-F238E27FC236}">
                <a16:creationId xmlns:a16="http://schemas.microsoft.com/office/drawing/2014/main" id="{DBDF3C65-967A-C1EF-BC0E-89751B266831}"/>
              </a:ext>
            </a:extLst>
          </p:cNvPr>
          <p:cNvSpPr txBox="1">
            <a:spLocks/>
          </p:cNvSpPr>
          <p:nvPr/>
        </p:nvSpPr>
        <p:spPr>
          <a:xfrm>
            <a:off x="677471" y="1049619"/>
            <a:ext cx="5393361" cy="1325563"/>
          </a:xfrm>
          <a:prstGeom prst="rect">
            <a:avLst/>
          </a:prstGeom>
        </p:spPr>
        <p:txBody>
          <a:bodyPr spcFirstLastPara="1"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spcBef>
                <a:spcPct val="0"/>
              </a:spcBef>
              <a:spcAft>
                <a:spcPts val="2100"/>
              </a:spcAft>
              <a:buClr>
                <a:schemeClr val="accent3"/>
              </a:buClr>
              <a:buSzPts val="2400"/>
              <a:buNone/>
            </a:pPr>
            <a:r>
              <a:rPr lang="en-US" sz="3200" kern="1200" dirty="0">
                <a:solidFill>
                  <a:schemeClr val="tx1"/>
                </a:solidFill>
                <a:latin typeface="+mj-lt"/>
                <a:ea typeface="+mj-ea"/>
                <a:cs typeface="+mj-cs"/>
                <a:sym typeface="Roboto"/>
              </a:rPr>
              <a:t>Knowledge Graph: the unspoken ingredient behind every intelligent system</a:t>
            </a:r>
          </a:p>
        </p:txBody>
      </p:sp>
      <p:sp>
        <p:nvSpPr>
          <p:cNvPr id="17" name="Freeform: Shape 16">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757C4A4C-E22A-B8CF-9D44-4D7EB3B74B22}"/>
              </a:ext>
            </a:extLst>
          </p:cNvPr>
          <p:cNvSpPr txBox="1"/>
          <p:nvPr/>
        </p:nvSpPr>
        <p:spPr>
          <a:xfrm>
            <a:off x="774632" y="2873392"/>
            <a:ext cx="5393361" cy="2571714"/>
          </a:xfrm>
          <a:prstGeom prst="rect">
            <a:avLst/>
          </a:prstGeom>
        </p:spPr>
        <p:txBody>
          <a:bodyPr vert="horz" lIns="91440" tIns="45720" rIns="91440" bIns="45720" rtlCol="0">
            <a:normAutofit lnSpcReduction="10000"/>
          </a:bodyPr>
          <a:lstStyle/>
          <a:p>
            <a:pPr fontAlgn="base">
              <a:lnSpc>
                <a:spcPct val="90000"/>
              </a:lnSpc>
              <a:spcBef>
                <a:spcPts val="0"/>
              </a:spcBef>
              <a:spcAft>
                <a:spcPts val="600"/>
              </a:spcAft>
            </a:pPr>
            <a:r>
              <a:rPr lang="en-US" sz="3200" b="1" i="1" dirty="0"/>
              <a:t>“It’s about things not strings”</a:t>
            </a:r>
          </a:p>
          <a:p>
            <a:pPr indent="-228600" fontAlgn="base">
              <a:lnSpc>
                <a:spcPct val="90000"/>
              </a:lnSpc>
              <a:spcBef>
                <a:spcPts val="0"/>
              </a:spcBef>
              <a:spcAft>
                <a:spcPts val="600"/>
              </a:spcAft>
              <a:buFont typeface="Arial" panose="020B0604020202020204" pitchFamily="34" charset="0"/>
              <a:buChar char="•"/>
            </a:pPr>
            <a:r>
              <a:rPr lang="en-US" sz="2800" i="0" u="none" strike="noStrike" dirty="0">
                <a:effectLst/>
              </a:rPr>
              <a:t>Not only about data, but </a:t>
            </a:r>
          </a:p>
          <a:p>
            <a:pPr indent="-228600" fontAlgn="base">
              <a:lnSpc>
                <a:spcPct val="90000"/>
              </a:lnSpc>
              <a:spcBef>
                <a:spcPts val="0"/>
              </a:spcBef>
              <a:spcAft>
                <a:spcPts val="600"/>
              </a:spcAft>
              <a:buFont typeface="Arial" panose="020B0604020202020204" pitchFamily="34" charset="0"/>
              <a:buChar char="•"/>
            </a:pPr>
            <a:r>
              <a:rPr lang="en-US" sz="2800" i="0" u="none" strike="noStrike" dirty="0">
                <a:effectLst/>
              </a:rPr>
              <a:t>entities with their properties</a:t>
            </a:r>
          </a:p>
          <a:p>
            <a:pPr indent="-228600" fontAlgn="base">
              <a:lnSpc>
                <a:spcPct val="90000"/>
              </a:lnSpc>
              <a:spcBef>
                <a:spcPts val="0"/>
              </a:spcBef>
              <a:spcAft>
                <a:spcPts val="600"/>
              </a:spcAft>
              <a:buFont typeface="Arial" panose="020B0604020202020204" pitchFamily="34" charset="0"/>
              <a:buChar char="•"/>
            </a:pPr>
            <a:r>
              <a:rPr lang="en-US" sz="2800" i="0" u="none" strike="noStrike" dirty="0">
                <a:effectLst/>
              </a:rPr>
              <a:t>relationships between them</a:t>
            </a:r>
          </a:p>
          <a:p>
            <a:pPr indent="-228600" fontAlgn="base">
              <a:lnSpc>
                <a:spcPct val="90000"/>
              </a:lnSpc>
              <a:spcBef>
                <a:spcPts val="0"/>
              </a:spcBef>
              <a:spcAft>
                <a:spcPts val="600"/>
              </a:spcAft>
              <a:buFont typeface="Arial" panose="020B0604020202020204" pitchFamily="34" charset="0"/>
              <a:buChar char="•"/>
            </a:pPr>
            <a:r>
              <a:rPr lang="en-US" sz="2800" i="0" u="none" strike="noStrike" dirty="0">
                <a:effectLst/>
              </a:rPr>
              <a:t>hierarchies of classes, categories</a:t>
            </a:r>
            <a:r>
              <a:rPr lang="en-US" sz="2800" dirty="0"/>
              <a:t> and types</a:t>
            </a:r>
          </a:p>
          <a:p>
            <a:pPr fontAlgn="base">
              <a:lnSpc>
                <a:spcPct val="90000"/>
              </a:lnSpc>
              <a:spcBef>
                <a:spcPts val="0"/>
              </a:spcBef>
              <a:spcAft>
                <a:spcPts val="600"/>
              </a:spcAft>
            </a:pPr>
            <a:endParaRPr lang="en-US" b="0" i="0" u="none" strike="noStrike" dirty="0">
              <a:effectLst/>
            </a:endParaRPr>
          </a:p>
        </p:txBody>
      </p:sp>
      <p:sp>
        <p:nvSpPr>
          <p:cNvPr id="19" name="Oval 18">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Ring">
            <a:extLst>
              <a:ext uri="{FF2B5EF4-FFF2-40B4-BE49-F238E27FC236}">
                <a16:creationId xmlns:a16="http://schemas.microsoft.com/office/drawing/2014/main" id="{248ACCBB-3777-F01D-90F9-06892B39B6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7184" y="1216485"/>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21" name="Freeform: Shape 20">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23" name="Straight Connector 22">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5" name="Freeform: Shape 24">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Shape 28">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035371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615EA37-48A9-E3C1-E0AD-98ACE8A47478}"/>
              </a:ext>
            </a:extLst>
          </p:cNvPr>
          <p:cNvSpPr txBox="1"/>
          <p:nvPr/>
        </p:nvSpPr>
        <p:spPr>
          <a:xfrm>
            <a:off x="670705" y="546402"/>
            <a:ext cx="10905066" cy="1135737"/>
          </a:xfrm>
          <a:prstGeom prst="rect">
            <a:avLst/>
          </a:prstGeom>
        </p:spPr>
        <p:txBody>
          <a:bodyPr vert="horz" lIns="91440" tIns="45720" rIns="91440" bIns="45720" rtlCol="0" anchor="ctr">
            <a:normAutofit fontScale="92500" lnSpcReduction="20000"/>
          </a:bodyPr>
          <a:lstStyle/>
          <a:p>
            <a:pPr>
              <a:lnSpc>
                <a:spcPct val="90000"/>
              </a:lnSpc>
              <a:spcBef>
                <a:spcPct val="0"/>
              </a:spcBef>
              <a:spcAft>
                <a:spcPts val="600"/>
              </a:spcAft>
            </a:pPr>
            <a:r>
              <a:rPr lang="en-US" sz="4300" b="1" i="0" u="none" strike="noStrike" kern="1200" dirty="0">
                <a:solidFill>
                  <a:schemeClr val="tx1"/>
                </a:solidFill>
                <a:effectLst/>
                <a:latin typeface="+mj-lt"/>
                <a:ea typeface="+mj-ea"/>
                <a:cs typeface="+mj-cs"/>
              </a:rPr>
              <a:t>Where are they?</a:t>
            </a:r>
            <a:endParaRPr lang="en-US" sz="4300" b="1" kern="1200" dirty="0">
              <a:solidFill>
                <a:schemeClr val="tx1"/>
              </a:solidFill>
              <a:effectLst/>
              <a:latin typeface="+mj-lt"/>
              <a:ea typeface="+mj-ea"/>
              <a:cs typeface="+mj-cs"/>
            </a:endParaRPr>
          </a:p>
          <a:p>
            <a:pPr>
              <a:lnSpc>
                <a:spcPct val="90000"/>
              </a:lnSpc>
              <a:spcBef>
                <a:spcPct val="0"/>
              </a:spcBef>
              <a:spcAft>
                <a:spcPts val="600"/>
              </a:spcAft>
            </a:pPr>
            <a:br>
              <a:rPr lang="en-US" sz="2300" kern="1200" dirty="0">
                <a:solidFill>
                  <a:schemeClr val="tx1"/>
                </a:solidFill>
                <a:latin typeface="+mj-lt"/>
                <a:ea typeface="+mj-ea"/>
                <a:cs typeface="+mj-cs"/>
              </a:rPr>
            </a:br>
            <a:endParaRPr lang="en-US" sz="2300" kern="1200" dirty="0">
              <a:solidFill>
                <a:schemeClr val="tx1"/>
              </a:solidFill>
              <a:latin typeface="+mj-lt"/>
              <a:ea typeface="+mj-ea"/>
              <a:cs typeface="+mj-cs"/>
            </a:endParaRPr>
          </a:p>
        </p:txBody>
      </p:sp>
      <p:sp>
        <p:nvSpPr>
          <p:cNvPr id="28" name="TextBox 4">
            <a:extLst>
              <a:ext uri="{FF2B5EF4-FFF2-40B4-BE49-F238E27FC236}">
                <a16:creationId xmlns:a16="http://schemas.microsoft.com/office/drawing/2014/main" id="{C5AED10C-570D-2E0E-33E9-192A1D05CE9F}"/>
              </a:ext>
            </a:extLst>
          </p:cNvPr>
          <p:cNvSpPr txBox="1"/>
          <p:nvPr/>
        </p:nvSpPr>
        <p:spPr>
          <a:xfrm>
            <a:off x="643467" y="1782981"/>
            <a:ext cx="10905066" cy="4393982"/>
          </a:xfrm>
          <a:prstGeom prst="rect">
            <a:avLst/>
          </a:prstGeom>
        </p:spPr>
        <p:txBody>
          <a:bodyPr vert="horz" lIns="91440" tIns="45720" rIns="91440" bIns="45720" rtlCol="0">
            <a:normAutofit/>
          </a:bodyPr>
          <a:lstStyle/>
          <a:p>
            <a:pPr indent="-228600" fontAlgn="base">
              <a:lnSpc>
                <a:spcPct val="90000"/>
              </a:lnSpc>
              <a:spcBef>
                <a:spcPts val="0"/>
              </a:spcBef>
              <a:spcAft>
                <a:spcPts val="600"/>
              </a:spcAft>
              <a:buFont typeface="Arial" panose="020B0604020202020204" pitchFamily="34" charset="0"/>
              <a:buChar char="•"/>
            </a:pPr>
            <a:r>
              <a:rPr lang="en-US" sz="2000" b="0" i="0" u="none" strike="noStrike" dirty="0">
                <a:effectLst/>
              </a:rPr>
              <a:t>These systems are used everywhere from military-industrial complex to our everyday lives. </a:t>
            </a:r>
          </a:p>
          <a:p>
            <a:pPr indent="-228600" fontAlgn="base">
              <a:lnSpc>
                <a:spcPct val="90000"/>
              </a:lnSpc>
              <a:spcBef>
                <a:spcPts val="0"/>
              </a:spcBef>
              <a:spcAft>
                <a:spcPts val="600"/>
              </a:spcAft>
              <a:buFont typeface="Arial" panose="020B0604020202020204" pitchFamily="34" charset="0"/>
              <a:buChar char="•"/>
            </a:pPr>
            <a:r>
              <a:rPr lang="en-US" sz="2000" b="1" i="0" u="none" strike="noStrike" dirty="0">
                <a:effectLst/>
              </a:rPr>
              <a:t>Palantir, Primer</a:t>
            </a:r>
            <a:r>
              <a:rPr lang="en-US" sz="2000" b="0" i="0" u="none" strike="noStrike" dirty="0">
                <a:effectLst/>
              </a:rPr>
              <a:t>, and others enable massive intelligence and counter-intelligence projects in military and security forces,</a:t>
            </a:r>
          </a:p>
          <a:p>
            <a:pPr indent="-228600" fontAlgn="base">
              <a:lnSpc>
                <a:spcPct val="90000"/>
              </a:lnSpc>
              <a:spcBef>
                <a:spcPts val="0"/>
              </a:spcBef>
              <a:spcAft>
                <a:spcPts val="600"/>
              </a:spcAft>
              <a:buFont typeface="Arial" panose="020B0604020202020204" pitchFamily="34" charset="0"/>
              <a:buChar char="•"/>
            </a:pPr>
            <a:r>
              <a:rPr lang="en-US" sz="2000" b="0" i="0" u="none" strike="noStrike" dirty="0">
                <a:effectLst/>
              </a:rPr>
              <a:t> </a:t>
            </a:r>
            <a:r>
              <a:rPr lang="en-US" sz="2000" b="1" i="0" u="none" strike="noStrike" dirty="0">
                <a:effectLst/>
              </a:rPr>
              <a:t>Quid and </a:t>
            </a:r>
            <a:r>
              <a:rPr lang="en-US" sz="2000" b="1" i="0" u="none" strike="noStrike" dirty="0" err="1">
                <a:effectLst/>
              </a:rPr>
              <a:t>RecordedFuture</a:t>
            </a:r>
            <a:r>
              <a:rPr lang="en-US" sz="2000" b="1" i="0" u="none" strike="noStrike" dirty="0">
                <a:effectLst/>
              </a:rPr>
              <a:t> </a:t>
            </a:r>
            <a:r>
              <a:rPr lang="en-US" sz="2000" b="0" i="0" u="none" strike="noStrike" dirty="0">
                <a:effectLst/>
              </a:rPr>
              <a:t>enable competitive analytics, Bottlenose and others enable online reputation analytics, </a:t>
            </a:r>
          </a:p>
          <a:p>
            <a:pPr indent="-228600" fontAlgn="base">
              <a:lnSpc>
                <a:spcPct val="90000"/>
              </a:lnSpc>
              <a:spcBef>
                <a:spcPts val="0"/>
              </a:spcBef>
              <a:spcAft>
                <a:spcPts val="600"/>
              </a:spcAft>
              <a:buFont typeface="Arial" panose="020B0604020202020204" pitchFamily="34" charset="0"/>
              <a:buChar char="•"/>
            </a:pPr>
            <a:r>
              <a:rPr lang="en-US" sz="2000" b="1" i="0" u="none" strike="noStrike" dirty="0">
                <a:effectLst/>
              </a:rPr>
              <a:t>Microsoft Graph </a:t>
            </a:r>
            <a:r>
              <a:rPr lang="en-US" sz="2000" b="0" i="0" u="none" strike="noStrike" dirty="0">
                <a:effectLst/>
              </a:rPr>
              <a:t>enables new kinds of productivity apps for the enterprises, </a:t>
            </a:r>
            <a:r>
              <a:rPr lang="en-US" sz="2000" b="1" i="0" u="none" strike="noStrike" dirty="0">
                <a:effectLst/>
              </a:rPr>
              <a:t>Google Knowledge Graph </a:t>
            </a:r>
            <a:r>
              <a:rPr lang="en-US" sz="2000" b="0" i="0" u="none" strike="noStrike" dirty="0">
                <a:effectLst/>
              </a:rPr>
              <a:t>and </a:t>
            </a:r>
            <a:r>
              <a:rPr lang="en-US" sz="2000" b="1" i="0" u="none" strike="noStrike" dirty="0">
                <a:effectLst/>
              </a:rPr>
              <a:t>Microsoft’s Satori </a:t>
            </a:r>
            <a:r>
              <a:rPr lang="en-US" sz="2000" b="0" i="0" u="none" strike="noStrike" dirty="0">
                <a:effectLst/>
              </a:rPr>
              <a:t>enable everyday search queries, and together with Amazon Information Graph they power corresponding AI assistants by enabling them to answer questions about the world facts.</a:t>
            </a:r>
          </a:p>
          <a:p>
            <a:pPr indent="-228600" fontAlgn="base">
              <a:lnSpc>
                <a:spcPct val="90000"/>
              </a:lnSpc>
              <a:spcBef>
                <a:spcPts val="0"/>
              </a:spcBef>
              <a:spcAft>
                <a:spcPts val="600"/>
              </a:spcAft>
              <a:buFont typeface="Arial" panose="020B0604020202020204" pitchFamily="34" charset="0"/>
              <a:buChar char="•"/>
            </a:pPr>
            <a:r>
              <a:rPr lang="en-US" sz="2000" b="0" i="1" u="none" strike="noStrike" dirty="0">
                <a:effectLst/>
              </a:rPr>
              <a:t>All these (and many other more specialized) systems are used in different domains, but all of them use Knowledge Graphs as their foundation.</a:t>
            </a:r>
            <a:br>
              <a:rPr lang="en-US" sz="2000" b="0" dirty="0">
                <a:effectLst/>
              </a:rPr>
            </a:br>
            <a:endParaRPr lang="en-US" sz="2000" dirty="0"/>
          </a:p>
        </p:txBody>
      </p:sp>
      <p:sp>
        <p:nvSpPr>
          <p:cNvPr id="42" name="Rectangle 3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36">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Rectangle 4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41327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69"/>
        <p:cNvGrpSpPr/>
        <p:nvPr/>
      </p:nvGrpSpPr>
      <p:grpSpPr>
        <a:xfrm>
          <a:off x="0" y="0"/>
          <a:ext cx="0" cy="0"/>
          <a:chOff x="0" y="0"/>
          <a:chExt cx="0" cy="0"/>
        </a:xfrm>
      </p:grpSpPr>
      <p:sp>
        <p:nvSpPr>
          <p:cNvPr id="170" name="Google Shape;170;p29"/>
          <p:cNvSpPr txBox="1">
            <a:spLocks noGrp="1"/>
          </p:cNvSpPr>
          <p:nvPr>
            <p:ph type="subTitle" idx="4294967295"/>
          </p:nvPr>
        </p:nvSpPr>
        <p:spPr>
          <a:xfrm>
            <a:off x="810705" y="2096368"/>
            <a:ext cx="5778500" cy="12192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400" b="1" i="0" u="none" strike="noStrike" cap="none" dirty="0">
                <a:latin typeface="Roboto"/>
                <a:ea typeface="Roboto"/>
                <a:cs typeface="Roboto"/>
                <a:sym typeface="Roboto"/>
              </a:rPr>
              <a:t>Unified Medical Language System (UMLS)</a:t>
            </a:r>
            <a:endParaRPr sz="1400" b="1" i="0" u="none" strike="noStrike" cap="none" dirty="0">
              <a:latin typeface="Roboto"/>
              <a:ea typeface="Roboto"/>
              <a:cs typeface="Roboto"/>
              <a:sym typeface="Roboto"/>
            </a:endParaRPr>
          </a:p>
          <a:p>
            <a:pPr marL="0" marR="0" lvl="0" indent="0" algn="l" rtl="0">
              <a:lnSpc>
                <a:spcPct val="115000"/>
              </a:lnSpc>
              <a:spcBef>
                <a:spcPts val="2100"/>
              </a:spcBef>
              <a:spcAft>
                <a:spcPts val="0"/>
              </a:spcAft>
              <a:buClr>
                <a:schemeClr val="dk1"/>
              </a:buClr>
              <a:buSzPts val="1100"/>
              <a:buFont typeface="Arial"/>
              <a:buNone/>
            </a:pPr>
            <a:r>
              <a:rPr lang="en-US" sz="1400" b="0" i="0" u="none" strike="noStrike" cap="none" dirty="0">
                <a:latin typeface="Roboto"/>
                <a:ea typeface="Roboto"/>
                <a:cs typeface="Roboto"/>
                <a:sym typeface="Roboto"/>
              </a:rPr>
              <a:t>The UMLS integrates and distributes key terminology, classification and coding standards, and associated resources to promote creation of more effective and interoperable biomedical information systems and services, including electronic health records.</a:t>
            </a:r>
            <a:endParaRPr sz="1400" b="0" i="0" u="none" strike="noStrike" cap="none" dirty="0">
              <a:latin typeface="Roboto"/>
              <a:ea typeface="Roboto"/>
              <a:cs typeface="Roboto"/>
              <a:sym typeface="Roboto"/>
            </a:endParaRPr>
          </a:p>
          <a:p>
            <a:pPr marL="0" marR="0" lvl="0" indent="0" algn="l" rtl="0">
              <a:lnSpc>
                <a:spcPct val="115000"/>
              </a:lnSpc>
              <a:spcBef>
                <a:spcPts val="2100"/>
              </a:spcBef>
              <a:spcAft>
                <a:spcPts val="2100"/>
              </a:spcAft>
              <a:buClr>
                <a:schemeClr val="dk1"/>
              </a:buClr>
              <a:buSzPts val="1100"/>
              <a:buFont typeface="Arial"/>
              <a:buNone/>
            </a:pPr>
            <a:endParaRPr sz="1400" b="0" i="0" u="none" strike="noStrike" cap="none" dirty="0">
              <a:latin typeface="Roboto"/>
              <a:ea typeface="Roboto"/>
              <a:cs typeface="Roboto"/>
              <a:sym typeface="Roboto"/>
            </a:endParaRPr>
          </a:p>
        </p:txBody>
      </p:sp>
      <p:sp>
        <p:nvSpPr>
          <p:cNvPr id="171" name="Google Shape;171;p29"/>
          <p:cNvSpPr txBox="1">
            <a:spLocks noGrp="1"/>
          </p:cNvSpPr>
          <p:nvPr>
            <p:ph type="subTitle" idx="4294967295"/>
          </p:nvPr>
        </p:nvSpPr>
        <p:spPr>
          <a:xfrm>
            <a:off x="737295" y="361950"/>
            <a:ext cx="9954705" cy="7239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Clr>
                <a:schemeClr val="dk1"/>
              </a:buClr>
              <a:buSzPts val="1100"/>
              <a:buFont typeface="Arial"/>
              <a:buNone/>
            </a:pPr>
            <a:endParaRPr sz="1900" b="0" i="0" u="none" strike="noStrike" cap="none" dirty="0">
              <a:latin typeface="Roboto"/>
              <a:ea typeface="Roboto"/>
              <a:cs typeface="Roboto"/>
              <a:sym typeface="Roboto"/>
            </a:endParaRPr>
          </a:p>
          <a:p>
            <a:pPr marL="0" marR="0" lvl="0" indent="0" algn="l" rtl="0">
              <a:lnSpc>
                <a:spcPct val="115000"/>
              </a:lnSpc>
              <a:spcBef>
                <a:spcPts val="2100"/>
              </a:spcBef>
              <a:spcAft>
                <a:spcPts val="0"/>
              </a:spcAft>
              <a:buClr>
                <a:schemeClr val="dk1"/>
              </a:buClr>
              <a:buSzPts val="1100"/>
              <a:buFont typeface="Arial"/>
              <a:buNone/>
            </a:pPr>
            <a:r>
              <a:rPr lang="en-US" sz="1700" b="0" i="0" u="none" strike="noStrike" cap="none" dirty="0">
                <a:latin typeface="Roboto"/>
                <a:ea typeface="Roboto"/>
                <a:cs typeface="Roboto"/>
                <a:sym typeface="Roboto"/>
              </a:rPr>
              <a:t>The UMLS, or Unified Medical Language System, is a set of files and software that brings together many health and biomedical vocabularies and standards to enable interoperability between computer systems.</a:t>
            </a:r>
            <a:endParaRPr sz="1700" b="0" i="0" u="none" strike="noStrike" cap="none" dirty="0">
              <a:latin typeface="Roboto"/>
              <a:ea typeface="Roboto"/>
              <a:cs typeface="Roboto"/>
              <a:sym typeface="Roboto"/>
            </a:endParaRPr>
          </a:p>
          <a:p>
            <a:pPr marL="0" marR="0" lvl="0" indent="0" algn="l" rtl="0">
              <a:lnSpc>
                <a:spcPct val="115000"/>
              </a:lnSpc>
              <a:spcBef>
                <a:spcPts val="2100"/>
              </a:spcBef>
              <a:spcAft>
                <a:spcPts val="2100"/>
              </a:spcAft>
              <a:buClr>
                <a:schemeClr val="dk1"/>
              </a:buClr>
              <a:buSzPts val="1100"/>
              <a:buFont typeface="Arial"/>
              <a:buNone/>
            </a:pPr>
            <a:endParaRPr sz="1500" b="0" i="0" u="none" strike="noStrike" cap="none" dirty="0">
              <a:latin typeface="Roboto"/>
              <a:ea typeface="Roboto"/>
              <a:cs typeface="Roboto"/>
              <a:sym typeface="Roboto"/>
            </a:endParaRPr>
          </a:p>
        </p:txBody>
      </p:sp>
      <p:sp>
        <p:nvSpPr>
          <p:cNvPr id="173" name="Google Shape;173;p29"/>
          <p:cNvSpPr txBox="1">
            <a:spLocks noGrp="1"/>
          </p:cNvSpPr>
          <p:nvPr>
            <p:ph type="subTitle" idx="4294967295"/>
          </p:nvPr>
        </p:nvSpPr>
        <p:spPr>
          <a:xfrm>
            <a:off x="7070724" y="2096342"/>
            <a:ext cx="5121275" cy="2614613"/>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Clr>
                <a:schemeClr val="accent3"/>
              </a:buClr>
              <a:buSzPts val="2400"/>
              <a:buFont typeface="Trebuchet MS"/>
              <a:buNone/>
            </a:pPr>
            <a:r>
              <a:rPr lang="en-US" sz="1400" b="1" i="0" u="none" strike="noStrike" cap="none" dirty="0">
                <a:solidFill>
                  <a:schemeClr val="bg1"/>
                </a:solidFill>
                <a:latin typeface="Roboto"/>
                <a:ea typeface="Roboto"/>
                <a:cs typeface="Roboto"/>
                <a:sym typeface="Roboto"/>
              </a:rPr>
              <a:t>The Three UMLS Knowledge Sources</a:t>
            </a:r>
            <a:endParaRPr sz="1400" b="1" i="0" u="none" strike="noStrike" cap="none" dirty="0">
              <a:solidFill>
                <a:schemeClr val="bg1"/>
              </a:solidFill>
              <a:latin typeface="Roboto"/>
              <a:ea typeface="Roboto"/>
              <a:cs typeface="Roboto"/>
              <a:sym typeface="Roboto"/>
            </a:endParaRPr>
          </a:p>
          <a:p>
            <a:pPr marL="0" marR="0" lvl="0" indent="0" algn="l" rtl="0">
              <a:lnSpc>
                <a:spcPct val="115000"/>
              </a:lnSpc>
              <a:spcBef>
                <a:spcPts val="2100"/>
              </a:spcBef>
              <a:spcAft>
                <a:spcPts val="0"/>
              </a:spcAft>
              <a:buClr>
                <a:schemeClr val="accent3"/>
              </a:buClr>
              <a:buSzPts val="2400"/>
              <a:buFont typeface="Trebuchet MS"/>
              <a:buNone/>
            </a:pPr>
            <a:r>
              <a:rPr lang="en-US" sz="1400" b="1" i="0" u="none" strike="noStrike" cap="none" dirty="0">
                <a:solidFill>
                  <a:schemeClr val="bg1"/>
                </a:solidFill>
                <a:latin typeface="Roboto"/>
                <a:ea typeface="Roboto"/>
                <a:cs typeface="Roboto"/>
                <a:sym typeface="Roboto"/>
              </a:rPr>
              <a:t>Metathesaurus:</a:t>
            </a:r>
            <a:r>
              <a:rPr lang="en-US" sz="1400" b="0" i="0" u="none" strike="noStrike" cap="none" dirty="0">
                <a:solidFill>
                  <a:schemeClr val="bg1"/>
                </a:solidFill>
                <a:latin typeface="Roboto"/>
                <a:ea typeface="Roboto"/>
                <a:cs typeface="Roboto"/>
                <a:sym typeface="Roboto"/>
              </a:rPr>
              <a:t> Terms and codes from many vocabularies, including CPT, ICD-10-CM, LOINC, MeSH, RxNorm, and SNOMED CT. Hierarchies, definitions, and other relationships and attributes.</a:t>
            </a:r>
            <a:endParaRPr sz="1400" b="0" i="0" u="none" strike="noStrike" cap="none" dirty="0">
              <a:solidFill>
                <a:schemeClr val="bg1"/>
              </a:solidFill>
              <a:latin typeface="Roboto"/>
              <a:ea typeface="Roboto"/>
              <a:cs typeface="Roboto"/>
              <a:sym typeface="Roboto"/>
            </a:endParaRPr>
          </a:p>
          <a:p>
            <a:pPr marL="0" marR="0" lvl="0" indent="0" algn="l" rtl="0">
              <a:lnSpc>
                <a:spcPct val="115000"/>
              </a:lnSpc>
              <a:spcBef>
                <a:spcPts val="2100"/>
              </a:spcBef>
              <a:spcAft>
                <a:spcPts val="0"/>
              </a:spcAft>
              <a:buClr>
                <a:schemeClr val="accent3"/>
              </a:buClr>
              <a:buSzPts val="2400"/>
              <a:buFont typeface="Trebuchet MS"/>
              <a:buNone/>
            </a:pPr>
            <a:r>
              <a:rPr lang="en-US" sz="1900" b="0" i="0" u="none" strike="noStrike" cap="none" dirty="0">
                <a:solidFill>
                  <a:schemeClr val="bg1"/>
                </a:solidFill>
                <a:latin typeface="Roboto"/>
                <a:ea typeface="Roboto"/>
                <a:cs typeface="Roboto"/>
                <a:sym typeface="Roboto"/>
              </a:rPr>
              <a:t>What is the UMLS?</a:t>
            </a:r>
            <a:r>
              <a:rPr lang="en-US" sz="1400" b="0" i="0" u="none" strike="noStrike" cap="none" dirty="0">
                <a:solidFill>
                  <a:schemeClr val="bg1"/>
                </a:solidFill>
                <a:latin typeface="Roboto"/>
                <a:ea typeface="Roboto"/>
                <a:cs typeface="Roboto"/>
                <a:sym typeface="Roboto"/>
              </a:rPr>
              <a:t> Broad categories (semantic types) and their relationships (semantic relations).</a:t>
            </a:r>
            <a:endParaRPr sz="1400" b="0" i="0" u="none" strike="noStrike" cap="none" dirty="0">
              <a:solidFill>
                <a:schemeClr val="bg1"/>
              </a:solidFill>
              <a:latin typeface="Roboto"/>
              <a:ea typeface="Roboto"/>
              <a:cs typeface="Roboto"/>
              <a:sym typeface="Roboto"/>
            </a:endParaRPr>
          </a:p>
          <a:p>
            <a:pPr marL="0" marR="0" lvl="0" indent="0" algn="l" rtl="0">
              <a:lnSpc>
                <a:spcPct val="115000"/>
              </a:lnSpc>
              <a:spcBef>
                <a:spcPts val="2100"/>
              </a:spcBef>
              <a:spcAft>
                <a:spcPts val="0"/>
              </a:spcAft>
              <a:buClr>
                <a:schemeClr val="accent3"/>
              </a:buClr>
              <a:buSzPts val="2400"/>
              <a:buFont typeface="Trebuchet MS"/>
              <a:buNone/>
            </a:pPr>
            <a:r>
              <a:rPr lang="en-US" sz="1900" b="0" i="0" u="none" strike="noStrike" cap="none" dirty="0">
                <a:solidFill>
                  <a:schemeClr val="bg1"/>
                </a:solidFill>
                <a:latin typeface="Roboto"/>
                <a:ea typeface="Roboto"/>
                <a:cs typeface="Roboto"/>
                <a:sym typeface="Roboto"/>
              </a:rPr>
              <a:t>What is the UMLS? </a:t>
            </a:r>
            <a:r>
              <a:rPr lang="en-US" sz="1400" b="0" i="0" u="none" strike="noStrike" cap="none" dirty="0">
                <a:solidFill>
                  <a:schemeClr val="bg1"/>
                </a:solidFill>
                <a:latin typeface="Roboto"/>
                <a:ea typeface="Roboto"/>
                <a:cs typeface="Roboto"/>
                <a:sym typeface="Roboto"/>
              </a:rPr>
              <a:t>Lexicon and Lexical Tools: A large syntactic lexicon of biomedical and general English and tools for normalizing strings, generating lexical variants, and creating indexes.</a:t>
            </a:r>
            <a:endParaRPr sz="1400" b="0" i="0" u="none" strike="noStrike" cap="none" dirty="0">
              <a:solidFill>
                <a:schemeClr val="bg1"/>
              </a:solidFill>
              <a:latin typeface="Roboto"/>
              <a:ea typeface="Roboto"/>
              <a:cs typeface="Roboto"/>
              <a:sym typeface="Roboto"/>
            </a:endParaRPr>
          </a:p>
          <a:p>
            <a:pPr marL="0" marR="0" lvl="0" indent="0" algn="l" rtl="0">
              <a:lnSpc>
                <a:spcPct val="115000"/>
              </a:lnSpc>
              <a:spcBef>
                <a:spcPts val="2100"/>
              </a:spcBef>
              <a:spcAft>
                <a:spcPts val="2100"/>
              </a:spcAft>
              <a:buClr>
                <a:schemeClr val="accent3"/>
              </a:buClr>
              <a:buSzPts val="2400"/>
              <a:buFont typeface="Trebuchet MS"/>
              <a:buNone/>
            </a:pPr>
            <a:endParaRPr sz="1400" b="0" i="0" u="none" strike="noStrike" cap="none" dirty="0">
              <a:solidFill>
                <a:schemeClr val="bg1"/>
              </a:solidFill>
              <a:latin typeface="Roboto"/>
              <a:ea typeface="Roboto"/>
              <a:cs typeface="Roboto"/>
              <a:sym typeface="Roboto"/>
            </a:endParaRPr>
          </a:p>
        </p:txBody>
      </p:sp>
      <p:sp>
        <p:nvSpPr>
          <p:cNvPr id="174" name="Google Shape;174;p29"/>
          <p:cNvSpPr txBox="1"/>
          <p:nvPr/>
        </p:nvSpPr>
        <p:spPr>
          <a:xfrm>
            <a:off x="737295" y="162080"/>
            <a:ext cx="6333429" cy="80018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US" sz="4000" b="1" i="0" u="none" strike="noStrike" cap="none" dirty="0">
                <a:latin typeface="Roboto"/>
                <a:ea typeface="Roboto"/>
                <a:cs typeface="Roboto"/>
                <a:sym typeface="Roboto"/>
              </a:rPr>
              <a:t>What is the UMLS?</a:t>
            </a:r>
            <a:endParaRPr sz="4000" b="1" i="0" u="none" strike="noStrike" cap="none" dirty="0">
              <a:latin typeface="Roboto"/>
              <a:ea typeface="Roboto"/>
              <a:cs typeface="Roboto"/>
              <a:sym typeface="Roboto"/>
            </a:endParaRPr>
          </a:p>
        </p:txBody>
      </p:sp>
      <p:graphicFrame>
        <p:nvGraphicFramePr>
          <p:cNvPr id="176" name="Google Shape;172;p29">
            <a:extLst>
              <a:ext uri="{FF2B5EF4-FFF2-40B4-BE49-F238E27FC236}">
                <a16:creationId xmlns:a16="http://schemas.microsoft.com/office/drawing/2014/main" id="{BB31FBE1-E479-CC26-2BA3-BD636A83679E}"/>
              </a:ext>
            </a:extLst>
          </p:cNvPr>
          <p:cNvGraphicFramePr/>
          <p:nvPr>
            <p:extLst>
              <p:ext uri="{D42A27DB-BD31-4B8C-83A1-F6EECF244321}">
                <p14:modId xmlns:p14="http://schemas.microsoft.com/office/powerpoint/2010/main" val="1794910617"/>
              </p:ext>
            </p:extLst>
          </p:nvPr>
        </p:nvGraphicFramePr>
        <p:xfrm>
          <a:off x="976968" y="3962891"/>
          <a:ext cx="10847387" cy="26146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9"/>
        <p:cNvGrpSpPr/>
        <p:nvPr/>
      </p:nvGrpSpPr>
      <p:grpSpPr>
        <a:xfrm>
          <a:off x="0" y="0"/>
          <a:ext cx="0" cy="0"/>
          <a:chOff x="0" y="0"/>
          <a:chExt cx="0" cy="0"/>
        </a:xfrm>
      </p:grpSpPr>
      <p:sp useBgFill="1">
        <p:nvSpPr>
          <p:cNvPr id="196" name="Rectangle 195">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91" name="Google Shape;191;p31"/>
          <p:cNvPicPr preferRelativeResize="0"/>
          <p:nvPr/>
        </p:nvPicPr>
        <p:blipFill rotWithShape="1">
          <a:blip r:embed="rId3"/>
          <a:stretch/>
        </p:blipFill>
        <p:spPr>
          <a:xfrm>
            <a:off x="818877" y="1587030"/>
            <a:ext cx="7585383" cy="4217869"/>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a:noFill/>
        </p:spPr>
      </p:pic>
      <p:sp>
        <p:nvSpPr>
          <p:cNvPr id="198" name="Arc 197">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0" name="Oval 199">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0" name="Google Shape;190;p31"/>
          <p:cNvSpPr txBox="1">
            <a:spLocks noGrp="1"/>
          </p:cNvSpPr>
          <p:nvPr>
            <p:ph type="subTitle" idx="1"/>
          </p:nvPr>
        </p:nvSpPr>
        <p:spPr>
          <a:xfrm>
            <a:off x="586193" y="636171"/>
            <a:ext cx="5130798" cy="2307022"/>
          </a:xfrm>
          <a:prstGeom prst="rect">
            <a:avLst/>
          </a:prstGeom>
        </p:spPr>
        <p:txBody>
          <a:bodyPr spcFirstLastPara="1" lIns="121900" tIns="121900" rIns="121900" bIns="121900" anchorCtr="0">
            <a:normAutofit/>
          </a:bodyPr>
          <a:lstStyle/>
          <a:p>
            <a:pPr marL="0" lvl="0" indent="0" rtl="0">
              <a:spcBef>
                <a:spcPts val="0"/>
              </a:spcBef>
              <a:spcAft>
                <a:spcPts val="0"/>
              </a:spcAft>
              <a:buClr>
                <a:schemeClr val="dk1"/>
              </a:buClr>
              <a:buSzPts val="1100"/>
              <a:buFont typeface="Arial"/>
              <a:buNone/>
            </a:pPr>
            <a:r>
              <a:rPr lang="en-US" b="0" dirty="0">
                <a:highlight>
                  <a:srgbClr val="FFFFFF"/>
                </a:highlight>
                <a:latin typeface="Roboto"/>
                <a:ea typeface="Roboto"/>
                <a:cs typeface="Roboto"/>
                <a:sym typeface="Roboto"/>
              </a:rPr>
              <a:t>Unified Medical Language System (UMLS)</a:t>
            </a:r>
          </a:p>
          <a:p>
            <a:pPr marL="0" lvl="0" indent="0" rtl="0">
              <a:spcBef>
                <a:spcPts val="600"/>
              </a:spcBef>
              <a:spcAft>
                <a:spcPts val="0"/>
              </a:spcAft>
              <a:buClr>
                <a:schemeClr val="dk1"/>
              </a:buClr>
              <a:buSzPts val="1100"/>
              <a:buFont typeface="Arial"/>
              <a:buNone/>
            </a:pPr>
            <a:endParaRPr lang="en-US" b="0" dirty="0">
              <a:highlight>
                <a:srgbClr val="FFFFFF"/>
              </a:highlight>
              <a:latin typeface="Roboto"/>
              <a:ea typeface="Roboto"/>
              <a:cs typeface="Roboto"/>
              <a:sym typeface="Roboto"/>
            </a:endParaRPr>
          </a:p>
          <a:p>
            <a:pPr marL="0" lvl="0" indent="0" rtl="0">
              <a:spcBef>
                <a:spcPts val="1200"/>
              </a:spcBef>
              <a:spcAft>
                <a:spcPts val="0"/>
              </a:spcAft>
              <a:buClr>
                <a:schemeClr val="dk1"/>
              </a:buClr>
              <a:buSzPts val="1100"/>
              <a:buFont typeface="Arial"/>
              <a:buNone/>
            </a:pP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9"/>
        <p:cNvGrpSpPr/>
        <p:nvPr/>
      </p:nvGrpSpPr>
      <p:grpSpPr>
        <a:xfrm>
          <a:off x="0" y="0"/>
          <a:ext cx="0" cy="0"/>
          <a:chOff x="0" y="0"/>
          <a:chExt cx="0" cy="0"/>
        </a:xfrm>
      </p:grpSpPr>
      <p:sp useBgFill="1">
        <p:nvSpPr>
          <p:cNvPr id="189" name="Rectangle 188">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 name="Google Shape;184;p30"/>
          <p:cNvSpPr txBox="1">
            <a:spLocks noGrp="1"/>
          </p:cNvSpPr>
          <p:nvPr>
            <p:ph type="title" idx="4294967295"/>
          </p:nvPr>
        </p:nvSpPr>
        <p:spPr>
          <a:xfrm>
            <a:off x="838200" y="5358141"/>
            <a:ext cx="10515600" cy="942664"/>
          </a:xfrm>
          <a:prstGeom prst="rect">
            <a:avLst/>
          </a:prstGeom>
        </p:spPr>
        <p:txBody>
          <a:bodyPr spcFirstLastPara="1" vert="horz" lIns="91440" tIns="45720" rIns="91440" bIns="45720" rtlCol="0" anchor="ctr" anchorCtr="0">
            <a:normAutofit/>
          </a:bodyPr>
          <a:lstStyle/>
          <a:p>
            <a:pPr marL="0" lvl="0" indent="0" algn="ctr">
              <a:spcAft>
                <a:spcPts val="2100"/>
              </a:spcAft>
              <a:buSzPts val="3700"/>
            </a:pPr>
            <a:r>
              <a:rPr lang="en-US" sz="4000" kern="1200" dirty="0">
                <a:solidFill>
                  <a:schemeClr val="tx1"/>
                </a:solidFill>
                <a:latin typeface="+mj-lt"/>
                <a:ea typeface="+mj-ea"/>
                <a:cs typeface="+mj-cs"/>
                <a:sym typeface="Roboto"/>
              </a:rPr>
              <a:t>General principle to build knowledge graph</a:t>
            </a:r>
          </a:p>
        </p:txBody>
      </p:sp>
      <p:cxnSp>
        <p:nvCxnSpPr>
          <p:cNvPr id="180" name="Google Shape;180;p30"/>
          <p:cNvCxnSpPr/>
          <p:nvPr/>
        </p:nvCxnSpPr>
        <p:spPr>
          <a:xfrm>
            <a:off x="13582175" y="5252225"/>
            <a:ext cx="1605900" cy="1605900"/>
          </a:xfrm>
          <a:prstGeom prst="straightConnector1">
            <a:avLst/>
          </a:prstGeom>
          <a:noFill/>
          <a:ln w="9525" cap="flat" cmpd="sng">
            <a:solidFill>
              <a:schemeClr val="accent1"/>
            </a:solidFill>
            <a:prstDash val="solid"/>
            <a:round/>
            <a:headEnd type="none" w="sm" len="sm"/>
            <a:tailEnd type="triangle" w="med" len="med"/>
          </a:ln>
        </p:spPr>
      </p:cxnSp>
      <p:sp>
        <p:nvSpPr>
          <p:cNvPr id="2" name="TextBox 1">
            <a:extLst>
              <a:ext uri="{FF2B5EF4-FFF2-40B4-BE49-F238E27FC236}">
                <a16:creationId xmlns:a16="http://schemas.microsoft.com/office/drawing/2014/main" id="{602B4F72-FBE9-CE75-FE0F-EA18CDE8C57F}"/>
              </a:ext>
            </a:extLst>
          </p:cNvPr>
          <p:cNvSpPr txBox="1"/>
          <p:nvPr/>
        </p:nvSpPr>
        <p:spPr>
          <a:xfrm>
            <a:off x="1220013" y="967346"/>
            <a:ext cx="1566263" cy="58477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3200" dirty="0"/>
              <a:t>Concept</a:t>
            </a:r>
          </a:p>
        </p:txBody>
      </p:sp>
      <p:sp>
        <p:nvSpPr>
          <p:cNvPr id="3" name="TextBox 2">
            <a:extLst>
              <a:ext uri="{FF2B5EF4-FFF2-40B4-BE49-F238E27FC236}">
                <a16:creationId xmlns:a16="http://schemas.microsoft.com/office/drawing/2014/main" id="{9655C155-8CF4-3933-47D8-F29EDD98C5DE}"/>
              </a:ext>
            </a:extLst>
          </p:cNvPr>
          <p:cNvSpPr txBox="1"/>
          <p:nvPr/>
        </p:nvSpPr>
        <p:spPr>
          <a:xfrm>
            <a:off x="9264975" y="967346"/>
            <a:ext cx="1566263" cy="58477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3200" dirty="0"/>
              <a:t>Concept</a:t>
            </a:r>
          </a:p>
        </p:txBody>
      </p:sp>
      <p:cxnSp>
        <p:nvCxnSpPr>
          <p:cNvPr id="5" name="Straight Arrow Connector 4">
            <a:extLst>
              <a:ext uri="{FF2B5EF4-FFF2-40B4-BE49-F238E27FC236}">
                <a16:creationId xmlns:a16="http://schemas.microsoft.com/office/drawing/2014/main" id="{D915886B-C1D8-3B38-A603-37C28C24F0E4}"/>
              </a:ext>
            </a:extLst>
          </p:cNvPr>
          <p:cNvCxnSpPr>
            <a:stCxn id="2" idx="3"/>
            <a:endCxn id="3" idx="1"/>
          </p:cNvCxnSpPr>
          <p:nvPr/>
        </p:nvCxnSpPr>
        <p:spPr>
          <a:xfrm>
            <a:off x="2786276" y="1259734"/>
            <a:ext cx="6478699"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8C035E8-4AB7-C48B-FF0F-DE6A78CCD604}"/>
              </a:ext>
            </a:extLst>
          </p:cNvPr>
          <p:cNvSpPr txBox="1"/>
          <p:nvPr/>
        </p:nvSpPr>
        <p:spPr>
          <a:xfrm>
            <a:off x="5278220" y="654361"/>
            <a:ext cx="1285288" cy="523220"/>
          </a:xfrm>
          <a:prstGeom prst="rect">
            <a:avLst/>
          </a:prstGeom>
          <a:noFill/>
        </p:spPr>
        <p:txBody>
          <a:bodyPr wrap="none" rtlCol="0">
            <a:spAutoFit/>
          </a:bodyPr>
          <a:lstStyle/>
          <a:p>
            <a:r>
              <a:rPr lang="en-US" sz="2800" dirty="0"/>
              <a:t>Related</a:t>
            </a:r>
          </a:p>
        </p:txBody>
      </p:sp>
      <p:sp>
        <p:nvSpPr>
          <p:cNvPr id="7" name="TextBox 6">
            <a:extLst>
              <a:ext uri="{FF2B5EF4-FFF2-40B4-BE49-F238E27FC236}">
                <a16:creationId xmlns:a16="http://schemas.microsoft.com/office/drawing/2014/main" id="{A84E7F25-3591-01D9-B0F7-6469110CAE92}"/>
              </a:ext>
            </a:extLst>
          </p:cNvPr>
          <p:cNvSpPr txBox="1"/>
          <p:nvPr/>
        </p:nvSpPr>
        <p:spPr>
          <a:xfrm>
            <a:off x="1164461" y="2285135"/>
            <a:ext cx="2245936" cy="58477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3200" dirty="0"/>
              <a:t>Concept CUI</a:t>
            </a:r>
          </a:p>
        </p:txBody>
      </p:sp>
      <p:sp>
        <p:nvSpPr>
          <p:cNvPr id="8" name="TextBox 7">
            <a:extLst>
              <a:ext uri="{FF2B5EF4-FFF2-40B4-BE49-F238E27FC236}">
                <a16:creationId xmlns:a16="http://schemas.microsoft.com/office/drawing/2014/main" id="{598E0F7C-6E29-32EB-F881-190B71A5143B}"/>
              </a:ext>
            </a:extLst>
          </p:cNvPr>
          <p:cNvSpPr txBox="1"/>
          <p:nvPr/>
        </p:nvSpPr>
        <p:spPr>
          <a:xfrm>
            <a:off x="8585303" y="2275424"/>
            <a:ext cx="2245935" cy="58477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3200" dirty="0"/>
              <a:t>Concept CUI</a:t>
            </a:r>
          </a:p>
        </p:txBody>
      </p:sp>
      <p:cxnSp>
        <p:nvCxnSpPr>
          <p:cNvPr id="9" name="Straight Arrow Connector 8">
            <a:extLst>
              <a:ext uri="{FF2B5EF4-FFF2-40B4-BE49-F238E27FC236}">
                <a16:creationId xmlns:a16="http://schemas.microsoft.com/office/drawing/2014/main" id="{ACAB60AD-2F70-591F-1C79-B0C8D9E0BBAA}"/>
              </a:ext>
            </a:extLst>
          </p:cNvPr>
          <p:cNvCxnSpPr>
            <a:stCxn id="7" idx="3"/>
            <a:endCxn id="8" idx="1"/>
          </p:cNvCxnSpPr>
          <p:nvPr/>
        </p:nvCxnSpPr>
        <p:spPr>
          <a:xfrm flipV="1">
            <a:off x="3410397" y="2567812"/>
            <a:ext cx="5174906" cy="971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EA4A9B3-3E67-A33E-464A-82F61BC69C88}"/>
              </a:ext>
            </a:extLst>
          </p:cNvPr>
          <p:cNvSpPr txBox="1"/>
          <p:nvPr/>
        </p:nvSpPr>
        <p:spPr>
          <a:xfrm>
            <a:off x="4729016" y="1977846"/>
            <a:ext cx="2685543" cy="523220"/>
          </a:xfrm>
          <a:prstGeom prst="rect">
            <a:avLst/>
          </a:prstGeom>
          <a:noFill/>
        </p:spPr>
        <p:txBody>
          <a:bodyPr wrap="none" rtlCol="0">
            <a:spAutoFit/>
          </a:bodyPr>
          <a:lstStyle/>
          <a:p>
            <a:r>
              <a:rPr lang="en-US" sz="2800" dirty="0"/>
              <a:t>Related sentence</a:t>
            </a:r>
          </a:p>
        </p:txBody>
      </p:sp>
      <p:sp>
        <p:nvSpPr>
          <p:cNvPr id="13" name="TextBox 12">
            <a:extLst>
              <a:ext uri="{FF2B5EF4-FFF2-40B4-BE49-F238E27FC236}">
                <a16:creationId xmlns:a16="http://schemas.microsoft.com/office/drawing/2014/main" id="{13CDD84B-60B4-84EC-2C13-DB60814F8F9D}"/>
              </a:ext>
            </a:extLst>
          </p:cNvPr>
          <p:cNvSpPr txBox="1"/>
          <p:nvPr/>
        </p:nvSpPr>
        <p:spPr>
          <a:xfrm>
            <a:off x="1164461" y="3602924"/>
            <a:ext cx="2301849" cy="1077218"/>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3200" dirty="0"/>
              <a:t>C5190195:</a:t>
            </a:r>
          </a:p>
          <a:p>
            <a:r>
              <a:rPr lang="en-US" sz="3200" dirty="0"/>
              <a:t>transmission</a:t>
            </a:r>
          </a:p>
        </p:txBody>
      </p:sp>
      <p:sp>
        <p:nvSpPr>
          <p:cNvPr id="14" name="TextBox 13">
            <a:extLst>
              <a:ext uri="{FF2B5EF4-FFF2-40B4-BE49-F238E27FC236}">
                <a16:creationId xmlns:a16="http://schemas.microsoft.com/office/drawing/2014/main" id="{DA8CA7C7-BACB-7320-D854-09A28288CB03}"/>
              </a:ext>
            </a:extLst>
          </p:cNvPr>
          <p:cNvSpPr txBox="1"/>
          <p:nvPr/>
        </p:nvSpPr>
        <p:spPr>
          <a:xfrm>
            <a:off x="8858506" y="3583502"/>
            <a:ext cx="1973617" cy="1077218"/>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sz="3200" dirty="0"/>
              <a:t>C5195638:</a:t>
            </a:r>
          </a:p>
          <a:p>
            <a:pPr algn="ctr"/>
            <a:r>
              <a:rPr lang="en-US" sz="3200" dirty="0"/>
              <a:t>birth</a:t>
            </a:r>
          </a:p>
        </p:txBody>
      </p:sp>
      <p:cxnSp>
        <p:nvCxnSpPr>
          <p:cNvPr id="15" name="Straight Arrow Connector 14">
            <a:extLst>
              <a:ext uri="{FF2B5EF4-FFF2-40B4-BE49-F238E27FC236}">
                <a16:creationId xmlns:a16="http://schemas.microsoft.com/office/drawing/2014/main" id="{5E2F6145-EE34-FD2C-A29C-C5FEB567C248}"/>
              </a:ext>
            </a:extLst>
          </p:cNvPr>
          <p:cNvCxnSpPr>
            <a:stCxn id="13" idx="3"/>
            <a:endCxn id="14" idx="1"/>
          </p:cNvCxnSpPr>
          <p:nvPr/>
        </p:nvCxnSpPr>
        <p:spPr>
          <a:xfrm flipV="1">
            <a:off x="3466310" y="4122111"/>
            <a:ext cx="5392196" cy="19422"/>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2BEE747-B1C2-BAC8-638A-65520AEB815F}"/>
              </a:ext>
            </a:extLst>
          </p:cNvPr>
          <p:cNvSpPr txBox="1"/>
          <p:nvPr/>
        </p:nvSpPr>
        <p:spPr>
          <a:xfrm>
            <a:off x="4156416" y="3296012"/>
            <a:ext cx="4382033" cy="923330"/>
          </a:xfrm>
          <a:prstGeom prst="rect">
            <a:avLst/>
          </a:prstGeom>
          <a:noFill/>
        </p:spPr>
        <p:txBody>
          <a:bodyPr wrap="none" rtlCol="0">
            <a:spAutoFit/>
          </a:bodyPr>
          <a:lstStyle/>
          <a:p>
            <a:r>
              <a:rPr lang="en-US" dirty="0"/>
              <a:t>The rate of transmission to an infant born to </a:t>
            </a:r>
          </a:p>
          <a:p>
            <a:r>
              <a:rPr lang="en-US" dirty="0"/>
              <a:t>Title: AFEBRILE PNEUMONIA IN INFANTS</a:t>
            </a:r>
          </a:p>
          <a:p>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196"/>
        <p:cNvGrpSpPr/>
        <p:nvPr/>
      </p:nvGrpSpPr>
      <p:grpSpPr>
        <a:xfrm>
          <a:off x="0" y="0"/>
          <a:ext cx="0" cy="0"/>
          <a:chOff x="0" y="0"/>
          <a:chExt cx="0" cy="0"/>
        </a:xfrm>
      </p:grpSpPr>
      <p:sp>
        <p:nvSpPr>
          <p:cNvPr id="197" name="Google Shape;197;p32"/>
          <p:cNvSpPr txBox="1">
            <a:spLocks noGrp="1"/>
          </p:cNvSpPr>
          <p:nvPr>
            <p:ph type="subTitle" idx="1"/>
          </p:nvPr>
        </p:nvSpPr>
        <p:spPr>
          <a:xfrm>
            <a:off x="680600" y="4243083"/>
            <a:ext cx="10830900" cy="8400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solidFill>
                  <a:srgbClr val="F2F2F2"/>
                </a:solidFill>
              </a:rPr>
              <a:t>UMLS Database Query Diagrams</a:t>
            </a:r>
            <a:endParaRPr>
              <a:solidFill>
                <a:srgbClr val="F2F2F2"/>
              </a:solidFill>
            </a:endParaRPr>
          </a:p>
        </p:txBody>
      </p:sp>
      <p:sp>
        <p:nvSpPr>
          <p:cNvPr id="199" name="Google Shape;199;p32"/>
          <p:cNvSpPr txBox="1">
            <a:spLocks noGrp="1"/>
          </p:cNvSpPr>
          <p:nvPr>
            <p:ph type="body" idx="4294967295"/>
          </p:nvPr>
        </p:nvSpPr>
        <p:spPr>
          <a:xfrm>
            <a:off x="0" y="5945188"/>
            <a:ext cx="7078663" cy="520700"/>
          </a:xfrm>
          <a:prstGeom prst="rect">
            <a:avLst/>
          </a:prstGeom>
          <a:noFill/>
          <a:ln>
            <a:noFill/>
          </a:ln>
        </p:spPr>
        <p:txBody>
          <a:bodyPr spcFirstLastPara="1" wrap="square" lIns="121900" tIns="121900" rIns="121900" bIns="121900" anchor="t" anchorCtr="0">
            <a:noAutofit/>
          </a:bodyPr>
          <a:lstStyle/>
          <a:p>
            <a:pPr marL="0" lvl="0" indent="0" algn="l" rtl="0">
              <a:lnSpc>
                <a:spcPct val="120000"/>
              </a:lnSpc>
              <a:spcBef>
                <a:spcPts val="0"/>
              </a:spcBef>
              <a:spcAft>
                <a:spcPts val="0"/>
              </a:spcAft>
              <a:buClr>
                <a:schemeClr val="dk1"/>
              </a:buClr>
              <a:buSzPts val="1100"/>
              <a:buFont typeface="Arial"/>
              <a:buNone/>
            </a:pPr>
            <a:r>
              <a:rPr lang="en-US" sz="1400" b="0" u="sng">
                <a:solidFill>
                  <a:schemeClr val="hlink"/>
                </a:solidFill>
                <a:highlight>
                  <a:srgbClr val="FFFFFF"/>
                </a:highlight>
                <a:latin typeface="Roboto"/>
                <a:ea typeface="Roboto"/>
                <a:cs typeface="Roboto"/>
                <a:sym typeface="Roboto"/>
                <a:hlinkClick r:id="rId3"/>
              </a:rPr>
              <a:t>How to perform searches for normalized strings, normalized words, or regular words</a:t>
            </a:r>
            <a:endParaRPr sz="1400" b="0">
              <a:solidFill>
                <a:schemeClr val="dk1"/>
              </a:solidFill>
              <a:highlight>
                <a:srgbClr val="FFFFFF"/>
              </a:highlight>
              <a:latin typeface="Roboto"/>
              <a:ea typeface="Roboto"/>
              <a:cs typeface="Roboto"/>
              <a:sym typeface="Roboto"/>
            </a:endParaRPr>
          </a:p>
          <a:p>
            <a:pPr marL="0" lvl="0" indent="0" algn="l" rtl="0">
              <a:lnSpc>
                <a:spcPct val="115000"/>
              </a:lnSpc>
              <a:spcBef>
                <a:spcPts val="600"/>
              </a:spcBef>
              <a:spcAft>
                <a:spcPts val="2100"/>
              </a:spcAft>
              <a:buClr>
                <a:schemeClr val="dk1"/>
              </a:buClr>
              <a:buSzPts val="1100"/>
              <a:buFont typeface="Arial"/>
              <a:buNone/>
            </a:pPr>
            <a:endParaRPr sz="1400">
              <a:solidFill>
                <a:srgbClr val="F2F2F2"/>
              </a:solidFill>
            </a:endParaRPr>
          </a:p>
        </p:txBody>
      </p:sp>
      <p:pic>
        <p:nvPicPr>
          <p:cNvPr id="198" name="Google Shape;198;p32"/>
          <p:cNvPicPr preferRelativeResize="0"/>
          <p:nvPr/>
        </p:nvPicPr>
        <p:blipFill rotWithShape="1">
          <a:blip r:embed="rId4">
            <a:alphaModFix/>
          </a:blip>
          <a:srcRect/>
          <a:stretch/>
        </p:blipFill>
        <p:spPr>
          <a:xfrm>
            <a:off x="891400" y="886350"/>
            <a:ext cx="6745875" cy="4902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3"/>
          <p:cNvSpPr txBox="1">
            <a:spLocks noGrp="1"/>
          </p:cNvSpPr>
          <p:nvPr>
            <p:ph type="subTitle" idx="4294967295"/>
          </p:nvPr>
        </p:nvSpPr>
        <p:spPr>
          <a:xfrm>
            <a:off x="832207" y="641022"/>
            <a:ext cx="10432824" cy="5147035"/>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Clr>
                <a:schemeClr val="accent3"/>
              </a:buClr>
              <a:buSzPts val="2400"/>
              <a:buFont typeface="Trebuchet MS"/>
              <a:buNone/>
            </a:pPr>
            <a:r>
              <a:rPr lang="en-US" sz="4400" b="1" dirty="0">
                <a:ea typeface="Roboto"/>
                <a:cs typeface="Roboto"/>
                <a:sym typeface="Roboto"/>
              </a:rPr>
              <a:t>But term “bleeding” matches to 11000 concepts (CUI)! </a:t>
            </a:r>
            <a:endParaRPr lang="en-US" sz="4400" b="1" i="0" u="none" strike="noStrike" cap="none" dirty="0">
              <a:ea typeface="Roboto"/>
              <a:cs typeface="Roboto"/>
              <a:sym typeface="Roboto"/>
            </a:endParaRPr>
          </a:p>
          <a:p>
            <a:pPr marL="0" marR="0" lvl="0" indent="0" algn="l" rtl="0">
              <a:lnSpc>
                <a:spcPct val="115000"/>
              </a:lnSpc>
              <a:spcBef>
                <a:spcPts val="2100"/>
              </a:spcBef>
              <a:spcAft>
                <a:spcPts val="0"/>
              </a:spcAft>
              <a:buNone/>
            </a:pPr>
            <a:r>
              <a:rPr lang="en-US" sz="2000" b="1" dirty="0">
                <a:ea typeface="Roboto"/>
                <a:cs typeface="Roboto"/>
                <a:sym typeface="Roboto"/>
              </a:rPr>
              <a:t>Proposed Solution: Select role and create subset knowledge graphs per ROLE</a:t>
            </a:r>
          </a:p>
          <a:p>
            <a:pPr marL="0" marR="0" lvl="0" indent="0" algn="l" rtl="0">
              <a:lnSpc>
                <a:spcPct val="115000"/>
              </a:lnSpc>
              <a:spcBef>
                <a:spcPts val="2100"/>
              </a:spcBef>
              <a:spcAft>
                <a:spcPts val="0"/>
              </a:spcAft>
              <a:buNone/>
            </a:pPr>
            <a:r>
              <a:rPr lang="en-US" sz="2000" dirty="0">
                <a:ea typeface="Roboto"/>
                <a:cs typeface="Roboto"/>
                <a:sym typeface="Roboto"/>
              </a:rPr>
              <a:t>UMLS subset relevant to GP or Nurse </a:t>
            </a:r>
          </a:p>
          <a:p>
            <a:pPr marL="0" marR="0" lvl="0" indent="0" algn="l" rtl="0">
              <a:lnSpc>
                <a:spcPct val="115000"/>
              </a:lnSpc>
              <a:spcBef>
                <a:spcPts val="2100"/>
              </a:spcBef>
              <a:spcAft>
                <a:spcPts val="0"/>
              </a:spcAft>
              <a:buNone/>
            </a:pPr>
            <a:r>
              <a:rPr lang="en-US" sz="2000" dirty="0">
                <a:ea typeface="Roboto"/>
                <a:cs typeface="Roboto"/>
                <a:sym typeface="Roboto"/>
              </a:rPr>
              <a:t>- anst|T017|Anatomical Structure</a:t>
            </a:r>
          </a:p>
          <a:p>
            <a:pPr marL="0" marR="0" lvl="0" indent="0" algn="l" rtl="0">
              <a:lnSpc>
                <a:spcPct val="115000"/>
              </a:lnSpc>
              <a:spcBef>
                <a:spcPts val="2100"/>
              </a:spcBef>
              <a:spcAft>
                <a:spcPts val="0"/>
              </a:spcAft>
              <a:buNone/>
            </a:pPr>
            <a:r>
              <a:rPr lang="en-US" sz="2000" dirty="0">
                <a:ea typeface="Roboto"/>
                <a:cs typeface="Roboto"/>
                <a:sym typeface="Roboto"/>
              </a:rPr>
              <a:t>- dsyn|T047|Disease or Syndrome</a:t>
            </a:r>
          </a:p>
          <a:p>
            <a:pPr marL="0" marR="0" lvl="0" indent="0" algn="l" rtl="0">
              <a:lnSpc>
                <a:spcPct val="115000"/>
              </a:lnSpc>
              <a:spcBef>
                <a:spcPts val="2100"/>
              </a:spcBef>
              <a:spcAft>
                <a:spcPts val="0"/>
              </a:spcAft>
              <a:buNone/>
            </a:pPr>
            <a:r>
              <a:rPr lang="en-US" sz="2000" dirty="0">
                <a:ea typeface="Roboto"/>
                <a:cs typeface="Roboto"/>
                <a:sym typeface="Roboto"/>
              </a:rPr>
              <a:t>- bpoc|T023|Body Part, Organ, or Organ Component </a:t>
            </a:r>
          </a:p>
          <a:p>
            <a:pPr marL="0" marR="0" lvl="0" indent="0" algn="l" rtl="0">
              <a:lnSpc>
                <a:spcPct val="115000"/>
              </a:lnSpc>
              <a:spcBef>
                <a:spcPts val="2100"/>
              </a:spcBef>
              <a:spcAft>
                <a:spcPts val="0"/>
              </a:spcAft>
              <a:buNone/>
            </a:pPr>
            <a:r>
              <a:rPr lang="en-US" sz="2000" dirty="0">
                <a:ea typeface="Roboto"/>
                <a:cs typeface="Roboto"/>
                <a:sym typeface="Roboto"/>
              </a:rPr>
              <a:t>- diap|T060|Diagnostic Procedure</a:t>
            </a:r>
          </a:p>
          <a:p>
            <a:pPr marL="0" marR="0" lvl="0" indent="0" algn="l" rtl="0">
              <a:lnSpc>
                <a:spcPct val="115000"/>
              </a:lnSpc>
              <a:spcBef>
                <a:spcPts val="2100"/>
              </a:spcBef>
              <a:spcAft>
                <a:spcPts val="0"/>
              </a:spcAft>
              <a:buClr>
                <a:schemeClr val="accent3"/>
              </a:buClr>
              <a:buSzPts val="2400"/>
              <a:buFont typeface="Trebuchet MS"/>
              <a:buNone/>
            </a:pPr>
            <a:endParaRPr sz="1600" b="1" dirty="0">
              <a:ea typeface="Roboto"/>
              <a:cs typeface="Roboto"/>
              <a:sym typeface="Roboto"/>
            </a:endParaRPr>
          </a:p>
          <a:p>
            <a:pPr marL="0" marR="0" lvl="0" indent="0" algn="l" rtl="0">
              <a:lnSpc>
                <a:spcPct val="115000"/>
              </a:lnSpc>
              <a:spcBef>
                <a:spcPts val="2100"/>
              </a:spcBef>
              <a:spcAft>
                <a:spcPts val="2100"/>
              </a:spcAft>
              <a:buClr>
                <a:schemeClr val="accent3"/>
              </a:buClr>
              <a:buSzPts val="2400"/>
              <a:buFont typeface="Trebuchet MS"/>
              <a:buNone/>
            </a:pPr>
            <a:endParaRPr sz="1600" b="0" i="0" u="none" strike="noStrike" cap="none" dirty="0">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4"/>
          <p:cNvPicPr preferRelativeResize="0"/>
          <p:nvPr/>
        </p:nvPicPr>
        <p:blipFill rotWithShape="1">
          <a:blip r:embed="rId3">
            <a:alphaModFix/>
          </a:blip>
          <a:srcRect/>
          <a:stretch/>
        </p:blipFill>
        <p:spPr>
          <a:xfrm>
            <a:off x="112092" y="1143874"/>
            <a:ext cx="11991225" cy="4994125"/>
          </a:xfrm>
          <a:prstGeom prst="rect">
            <a:avLst/>
          </a:prstGeom>
          <a:noFill/>
          <a:ln>
            <a:noFill/>
          </a:ln>
        </p:spPr>
      </p:pic>
      <p:sp>
        <p:nvSpPr>
          <p:cNvPr id="212" name="Google Shape;212;p34"/>
          <p:cNvSpPr txBox="1">
            <a:spLocks noGrp="1"/>
          </p:cNvSpPr>
          <p:nvPr>
            <p:ph type="subTitle" idx="4294967295"/>
          </p:nvPr>
        </p:nvSpPr>
        <p:spPr>
          <a:xfrm>
            <a:off x="0" y="166688"/>
            <a:ext cx="9728200" cy="839787"/>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2100"/>
              </a:spcAft>
              <a:buClr>
                <a:schemeClr val="accent3"/>
              </a:buClr>
              <a:buSzPts val="2400"/>
              <a:buFont typeface="Trebuchet MS"/>
              <a:buNone/>
            </a:pPr>
            <a:r>
              <a:rPr lang="en-US" sz="2400" b="0" i="0" u="none" strike="noStrike" cap="none" dirty="0">
                <a:ea typeface="Roboto"/>
                <a:cs typeface="Roboto"/>
                <a:sym typeface="Roboto"/>
              </a:rPr>
              <a:t>Solution Overview: NLP pipeline</a:t>
            </a:r>
          </a:p>
        </p:txBody>
      </p:sp>
      <p:sp>
        <p:nvSpPr>
          <p:cNvPr id="213" name="Google Shape;213;p34"/>
          <p:cNvSpPr txBox="1"/>
          <p:nvPr/>
        </p:nvSpPr>
        <p:spPr>
          <a:xfrm>
            <a:off x="98500" y="2761175"/>
            <a:ext cx="2308200" cy="677078"/>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600" b="1" i="0" u="none" strike="noStrike" cap="none" dirty="0">
                <a:ea typeface="Arial"/>
                <a:cs typeface="Arial"/>
                <a:sym typeface="Arial"/>
              </a:rPr>
              <a:t>Extract &amp; parse cord-19 documents </a:t>
            </a:r>
            <a:endParaRPr sz="1600" b="1" i="0" u="none" strike="noStrike" cap="none" dirty="0">
              <a:ea typeface="Arial"/>
              <a:cs typeface="Arial"/>
              <a:sym typeface="Arial"/>
            </a:endParaRPr>
          </a:p>
        </p:txBody>
      </p:sp>
      <p:sp>
        <p:nvSpPr>
          <p:cNvPr id="214" name="Google Shape;214;p34"/>
          <p:cNvSpPr txBox="1"/>
          <p:nvPr/>
        </p:nvSpPr>
        <p:spPr>
          <a:xfrm>
            <a:off x="5975204" y="5589875"/>
            <a:ext cx="15174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i="0" u="none" strike="noStrike" cap="none" dirty="0">
                <a:ea typeface="Arial"/>
                <a:cs typeface="Arial"/>
                <a:sym typeface="Arial"/>
              </a:rPr>
              <a:t>Redis Gears</a:t>
            </a:r>
            <a:endParaRPr sz="1400" i="0" u="none" strike="noStrike" cap="none" dirty="0">
              <a:ea typeface="Arial"/>
              <a:cs typeface="Arial"/>
              <a:sym typeface="Arial"/>
            </a:endParaRPr>
          </a:p>
        </p:txBody>
      </p:sp>
      <p:sp>
        <p:nvSpPr>
          <p:cNvPr id="215" name="Google Shape;215;p34"/>
          <p:cNvSpPr txBox="1"/>
          <p:nvPr/>
        </p:nvSpPr>
        <p:spPr>
          <a:xfrm>
            <a:off x="2483000" y="3257400"/>
            <a:ext cx="15174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latin typeface="Arial"/>
                <a:ea typeface="Arial"/>
                <a:cs typeface="Arial"/>
                <a:sym typeface="Arial"/>
              </a:rPr>
              <a:t>Create streams</a:t>
            </a:r>
            <a:endParaRPr sz="1400" b="1" i="0" u="none" strike="noStrike" cap="none">
              <a:latin typeface="Arial"/>
              <a:ea typeface="Arial"/>
              <a:cs typeface="Arial"/>
              <a:sym typeface="Arial"/>
            </a:endParaRPr>
          </a:p>
        </p:txBody>
      </p:sp>
      <p:sp>
        <p:nvSpPr>
          <p:cNvPr id="216" name="Google Shape;216;p34"/>
          <p:cNvSpPr txBox="1"/>
          <p:nvPr/>
        </p:nvSpPr>
        <p:spPr>
          <a:xfrm>
            <a:off x="4874174" y="4433875"/>
            <a:ext cx="1201500" cy="677078"/>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600" b="1" i="0" u="none" strike="noStrike" cap="none" dirty="0">
                <a:ea typeface="Arial"/>
                <a:cs typeface="Arial"/>
                <a:sym typeface="Arial"/>
              </a:rPr>
              <a:t>Language</a:t>
            </a:r>
            <a:endParaRPr sz="1600" b="1" i="0" u="none" strike="noStrike" cap="none" dirty="0">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600" b="1" i="0" u="none" strike="noStrike" cap="none" dirty="0">
                <a:ea typeface="Arial"/>
                <a:cs typeface="Arial"/>
                <a:sym typeface="Arial"/>
              </a:rPr>
              <a:t>detector</a:t>
            </a:r>
            <a:endParaRPr sz="1600" b="1" i="0" u="none" strike="noStrike" cap="none" dirty="0">
              <a:ea typeface="Arial"/>
              <a:cs typeface="Arial"/>
              <a:sym typeface="Arial"/>
            </a:endParaRPr>
          </a:p>
        </p:txBody>
      </p:sp>
      <p:sp>
        <p:nvSpPr>
          <p:cNvPr id="217" name="Google Shape;217;p34"/>
          <p:cNvSpPr txBox="1"/>
          <p:nvPr/>
        </p:nvSpPr>
        <p:spPr>
          <a:xfrm>
            <a:off x="6184001" y="4466275"/>
            <a:ext cx="13086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ea typeface="Arial"/>
                <a:cs typeface="Arial"/>
                <a:sym typeface="Arial"/>
              </a:rPr>
              <a:t>Spell</a:t>
            </a:r>
            <a:endParaRPr sz="1400" b="1" i="0" u="none" strike="noStrike" cap="none" dirty="0">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ea typeface="Arial"/>
                <a:cs typeface="Arial"/>
                <a:sym typeface="Arial"/>
              </a:rPr>
              <a:t> checker</a:t>
            </a:r>
            <a:endParaRPr sz="1400" b="1" i="0" u="none" strike="noStrike" cap="none" dirty="0">
              <a:ea typeface="Arial"/>
              <a:cs typeface="Arial"/>
              <a:sym typeface="Arial"/>
            </a:endParaRPr>
          </a:p>
        </p:txBody>
      </p:sp>
      <p:sp>
        <p:nvSpPr>
          <p:cNvPr id="218" name="Google Shape;218;p34"/>
          <p:cNvSpPr txBox="1"/>
          <p:nvPr/>
        </p:nvSpPr>
        <p:spPr>
          <a:xfrm>
            <a:off x="7449452" y="4450075"/>
            <a:ext cx="12015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ea typeface="Arial"/>
                <a:cs typeface="Arial"/>
                <a:sym typeface="Arial"/>
              </a:rPr>
              <a:t>Split</a:t>
            </a:r>
            <a:endParaRPr sz="1400" b="1" i="0" u="none" strike="noStrike" cap="none" dirty="0">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ea typeface="Arial"/>
                <a:cs typeface="Arial"/>
                <a:sym typeface="Arial"/>
              </a:rPr>
              <a:t>paragraphs</a:t>
            </a:r>
            <a:endParaRPr sz="1400" b="1" i="0" u="none" strike="noStrike" cap="none" dirty="0">
              <a:ea typeface="Arial"/>
              <a:cs typeface="Arial"/>
              <a:sym typeface="Arial"/>
            </a:endParaRPr>
          </a:p>
        </p:txBody>
      </p:sp>
      <p:sp>
        <p:nvSpPr>
          <p:cNvPr id="219" name="Google Shape;219;p34"/>
          <p:cNvSpPr txBox="1"/>
          <p:nvPr/>
        </p:nvSpPr>
        <p:spPr>
          <a:xfrm>
            <a:off x="6817277" y="2091875"/>
            <a:ext cx="1798200" cy="46779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400"/>
              <a:buFont typeface="Arial"/>
              <a:buNone/>
            </a:pPr>
            <a:r>
              <a:rPr lang="en-US" sz="1600" i="0" u="none" strike="noStrike" cap="none" dirty="0">
                <a:ea typeface="Arial"/>
                <a:cs typeface="Arial"/>
                <a:sym typeface="Arial"/>
              </a:rPr>
              <a:t>Build automata</a:t>
            </a:r>
            <a:endParaRPr sz="1600" i="0" u="none" strike="noStrike" cap="none" dirty="0">
              <a:ea typeface="Arial"/>
              <a:cs typeface="Arial"/>
              <a:sym typeface="Arial"/>
            </a:endParaRPr>
          </a:p>
        </p:txBody>
      </p:sp>
      <p:sp>
        <p:nvSpPr>
          <p:cNvPr id="220" name="Google Shape;220;p34"/>
          <p:cNvSpPr txBox="1"/>
          <p:nvPr/>
        </p:nvSpPr>
        <p:spPr>
          <a:xfrm>
            <a:off x="4689877" y="2157838"/>
            <a:ext cx="1798200" cy="46779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400"/>
              <a:buFont typeface="Arial"/>
              <a:buNone/>
            </a:pPr>
            <a:r>
              <a:rPr lang="en-US" sz="1600" b="1" i="0" u="none" strike="noStrike" cap="none" dirty="0">
                <a:ea typeface="Arial"/>
                <a:cs typeface="Arial"/>
                <a:sym typeface="Arial"/>
              </a:rPr>
              <a:t>Read UMLS table</a:t>
            </a:r>
            <a:endParaRPr sz="1600" b="1" i="0" u="none" strike="noStrike" cap="none" dirty="0">
              <a:ea typeface="Arial"/>
              <a:cs typeface="Arial"/>
              <a:sym typeface="Arial"/>
            </a:endParaRPr>
          </a:p>
        </p:txBody>
      </p:sp>
      <p:sp>
        <p:nvSpPr>
          <p:cNvPr id="221" name="Google Shape;221;p34"/>
          <p:cNvSpPr txBox="1"/>
          <p:nvPr/>
        </p:nvSpPr>
        <p:spPr>
          <a:xfrm>
            <a:off x="9075775" y="5455325"/>
            <a:ext cx="1201500" cy="432396"/>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400"/>
              <a:buFont typeface="Arial"/>
              <a:buNone/>
            </a:pPr>
            <a:r>
              <a:rPr lang="en-US" sz="1400" b="1" i="0" u="none" strike="noStrike" cap="none" dirty="0">
                <a:ea typeface="Arial"/>
                <a:cs typeface="Arial"/>
                <a:sym typeface="Arial"/>
              </a:rPr>
              <a:t>Matcher</a:t>
            </a:r>
            <a:endParaRPr sz="1400" b="1" i="0" u="none" strike="noStrike" cap="none" dirty="0">
              <a:ea typeface="Arial"/>
              <a:cs typeface="Arial"/>
              <a:sym typeface="Arial"/>
            </a:endParaRPr>
          </a:p>
        </p:txBody>
      </p:sp>
      <p:sp>
        <p:nvSpPr>
          <p:cNvPr id="222" name="Google Shape;222;p34"/>
          <p:cNvSpPr txBox="1"/>
          <p:nvPr/>
        </p:nvSpPr>
        <p:spPr>
          <a:xfrm>
            <a:off x="10714501" y="5207525"/>
            <a:ext cx="897600" cy="680156"/>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400"/>
              <a:buFont typeface="Arial"/>
              <a:buNone/>
            </a:pPr>
            <a:r>
              <a:rPr lang="en-US" sz="1400" b="1" i="0" u="none" strike="noStrike" cap="none" dirty="0">
                <a:ea typeface="Arial"/>
                <a:cs typeface="Arial"/>
                <a:sym typeface="Arial"/>
              </a:rPr>
              <a:t>Redis Graph</a:t>
            </a:r>
            <a:endParaRPr sz="1400" b="1" i="0" u="none" strike="noStrike" cap="none" dirty="0">
              <a:ea typeface="Arial"/>
              <a:cs typeface="Arial"/>
              <a:sym typeface="Arial"/>
            </a:endParaRPr>
          </a:p>
        </p:txBody>
      </p:sp>
      <p:sp>
        <p:nvSpPr>
          <p:cNvPr id="223" name="Google Shape;223;p34"/>
          <p:cNvSpPr txBox="1"/>
          <p:nvPr/>
        </p:nvSpPr>
        <p:spPr>
          <a:xfrm>
            <a:off x="10562550" y="2558050"/>
            <a:ext cx="1201500" cy="432396"/>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400"/>
              <a:buFont typeface="Arial"/>
              <a:buNone/>
            </a:pPr>
            <a:r>
              <a:rPr lang="en-US" sz="1400" b="1" i="0" u="none" strike="noStrike" cap="none">
                <a:latin typeface="Arial"/>
                <a:ea typeface="Arial"/>
                <a:cs typeface="Arial"/>
                <a:sym typeface="Arial"/>
              </a:rPr>
              <a:t>Flask API</a:t>
            </a:r>
            <a:endParaRPr sz="1400" b="1" i="0" u="none" strike="noStrike" cap="none">
              <a:latin typeface="Arial"/>
              <a:ea typeface="Arial"/>
              <a:cs typeface="Arial"/>
              <a:sym typeface="Arial"/>
            </a:endParaRPr>
          </a:p>
        </p:txBody>
      </p:sp>
      <p:cxnSp>
        <p:nvCxnSpPr>
          <p:cNvPr id="224" name="Google Shape;224;p34"/>
          <p:cNvCxnSpPr/>
          <p:nvPr/>
        </p:nvCxnSpPr>
        <p:spPr>
          <a:xfrm>
            <a:off x="5640675" y="4348775"/>
            <a:ext cx="435000" cy="0"/>
          </a:xfrm>
          <a:prstGeom prst="straightConnector1">
            <a:avLst/>
          </a:prstGeom>
          <a:noFill/>
          <a:ln w="28575" cap="flat" cmpd="sng">
            <a:solidFill>
              <a:schemeClr val="accent1"/>
            </a:solidFill>
            <a:prstDash val="solid"/>
            <a:round/>
            <a:headEnd type="none" w="sm" len="sm"/>
            <a:tailEnd type="stealth" w="med" len="med"/>
          </a:ln>
        </p:spPr>
      </p:cxnSp>
      <p:cxnSp>
        <p:nvCxnSpPr>
          <p:cNvPr id="225" name="Google Shape;225;p34"/>
          <p:cNvCxnSpPr/>
          <p:nvPr/>
        </p:nvCxnSpPr>
        <p:spPr>
          <a:xfrm>
            <a:off x="13582175" y="5252225"/>
            <a:ext cx="1605900" cy="1605900"/>
          </a:xfrm>
          <a:prstGeom prst="straightConnector1">
            <a:avLst/>
          </a:prstGeom>
          <a:noFill/>
          <a:ln w="9525" cap="flat" cmpd="sng">
            <a:solidFill>
              <a:schemeClr val="accent1"/>
            </a:solidFill>
            <a:prstDash val="solid"/>
            <a:round/>
            <a:headEnd type="none" w="sm" len="sm"/>
            <a:tailEnd type="triangle" w="med" len="med"/>
          </a:ln>
        </p:spPr>
      </p:cxnSp>
      <p:cxnSp>
        <p:nvCxnSpPr>
          <p:cNvPr id="226" name="Google Shape;226;p34"/>
          <p:cNvCxnSpPr/>
          <p:nvPr/>
        </p:nvCxnSpPr>
        <p:spPr>
          <a:xfrm>
            <a:off x="6684325" y="4348775"/>
            <a:ext cx="435000" cy="0"/>
          </a:xfrm>
          <a:prstGeom prst="straightConnector1">
            <a:avLst/>
          </a:prstGeom>
          <a:noFill/>
          <a:ln w="28575" cap="flat" cmpd="sng">
            <a:solidFill>
              <a:schemeClr val="accent1"/>
            </a:solidFill>
            <a:prstDash val="solid"/>
            <a:round/>
            <a:headEnd type="none" w="sm" len="sm"/>
            <a:tailEnd type="stealth" w="med" len="med"/>
          </a:ln>
        </p:spPr>
      </p:cxnSp>
      <p:cxnSp>
        <p:nvCxnSpPr>
          <p:cNvPr id="227" name="Google Shape;227;p34"/>
          <p:cNvCxnSpPr/>
          <p:nvPr/>
        </p:nvCxnSpPr>
        <p:spPr>
          <a:xfrm>
            <a:off x="7832700" y="4348775"/>
            <a:ext cx="435000" cy="0"/>
          </a:xfrm>
          <a:prstGeom prst="straightConnector1">
            <a:avLst/>
          </a:prstGeom>
          <a:noFill/>
          <a:ln w="28575" cap="flat" cmpd="sng">
            <a:solidFill>
              <a:schemeClr val="accent1"/>
            </a:solidFill>
            <a:prstDash val="solid"/>
            <a:round/>
            <a:headEnd type="none" w="sm" len="sm"/>
            <a:tailEnd type="stealth"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8"/>
        <p:cNvGrpSpPr/>
        <p:nvPr/>
      </p:nvGrpSpPr>
      <p:grpSpPr>
        <a:xfrm>
          <a:off x="0" y="0"/>
          <a:ext cx="0" cy="0"/>
          <a:chOff x="0" y="0"/>
          <a:chExt cx="0" cy="0"/>
        </a:xfrm>
      </p:grpSpPr>
      <p:sp useBgFill="1">
        <p:nvSpPr>
          <p:cNvPr id="280" name="Rectangle 270">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Google Shape;260;p36"/>
          <p:cNvSpPr txBox="1">
            <a:spLocks noGrp="1"/>
          </p:cNvSpPr>
          <p:nvPr>
            <p:ph type="ctrTitle"/>
          </p:nvPr>
        </p:nvSpPr>
        <p:spPr>
          <a:xfrm>
            <a:off x="517889" y="4883544"/>
            <a:ext cx="3876086" cy="1556907"/>
          </a:xfrm>
          <a:prstGeom prst="rect">
            <a:avLst/>
          </a:prstGeom>
        </p:spPr>
        <p:txBody>
          <a:bodyPr spcFirstLastPara="1" vert="horz" lIns="91440" tIns="45720" rIns="91440" bIns="45720" rtlCol="0" anchor="ctr" anchorCtr="0">
            <a:normAutofit/>
          </a:bodyPr>
          <a:lstStyle/>
          <a:p>
            <a:pPr marL="0" lvl="0" indent="0" algn="l">
              <a:spcAft>
                <a:spcPts val="0"/>
              </a:spcAft>
              <a:buSzPts val="6400"/>
            </a:pPr>
            <a:r>
              <a:rPr lang="en-US" sz="3200"/>
              <a:t>Demo</a:t>
            </a:r>
          </a:p>
        </p:txBody>
      </p:sp>
      <p:sp>
        <p:nvSpPr>
          <p:cNvPr id="281" name="Rectangle 272">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ectangle 27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10;&#10;Description automatically generated">
            <a:extLst>
              <a:ext uri="{FF2B5EF4-FFF2-40B4-BE49-F238E27FC236}">
                <a16:creationId xmlns:a16="http://schemas.microsoft.com/office/drawing/2014/main" id="{65B9FD04-DCDB-B09B-2E7D-4013BBD7FE1A}"/>
              </a:ext>
            </a:extLst>
          </p:cNvPr>
          <p:cNvPicPr>
            <a:picLocks noChangeAspect="1"/>
          </p:cNvPicPr>
          <p:nvPr/>
        </p:nvPicPr>
        <p:blipFill rotWithShape="1">
          <a:blip r:embed="rId3"/>
          <a:srcRect t="18484" b="18293"/>
          <a:stretch/>
        </p:blipFill>
        <p:spPr>
          <a:xfrm>
            <a:off x="959205" y="364142"/>
            <a:ext cx="10369645" cy="3867993"/>
          </a:xfrm>
          <a:prstGeom prst="rect">
            <a:avLst/>
          </a:prstGeom>
        </p:spPr>
      </p:pic>
      <p:sp>
        <p:nvSpPr>
          <p:cNvPr id="283" name="Rectangle 276">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Google Shape;259;p36"/>
          <p:cNvSpPr txBox="1">
            <a:spLocks noGrp="1"/>
          </p:cNvSpPr>
          <p:nvPr>
            <p:ph type="subTitle" idx="1"/>
          </p:nvPr>
        </p:nvSpPr>
        <p:spPr>
          <a:xfrm>
            <a:off x="5160958" y="5140688"/>
            <a:ext cx="4551113" cy="1242905"/>
          </a:xfrm>
          <a:prstGeom prst="rect">
            <a:avLst/>
          </a:prstGeom>
          <a:noFill/>
        </p:spPr>
        <p:txBody>
          <a:bodyPr spcFirstLastPara="1" lIns="121900" tIns="121900" rIns="121900" bIns="121900" anchorCtr="0">
            <a:normAutofit/>
          </a:bodyPr>
          <a:lstStyle/>
          <a:p>
            <a:pPr marL="0" lvl="0" indent="0" algn="l" rtl="0">
              <a:spcBef>
                <a:spcPts val="0"/>
              </a:spcBef>
              <a:spcAft>
                <a:spcPts val="600"/>
              </a:spcAft>
              <a:buSzPts val="3200"/>
              <a:buNone/>
            </a:pPr>
            <a:r>
              <a:rPr lang="en-US" u="sng" dirty="0">
                <a:hlinkClick r:id="rId4"/>
              </a:rPr>
              <a:t>https://thepattern.digital/</a:t>
            </a:r>
            <a:endParaRPr lang="en-US" u="sng" dirty="0"/>
          </a:p>
          <a:p>
            <a:pPr marL="0" lvl="0" indent="0" algn="l" rtl="0">
              <a:spcBef>
                <a:spcPts val="0"/>
              </a:spcBef>
              <a:spcAft>
                <a:spcPts val="600"/>
              </a:spcAft>
              <a:buSzPts val="3200"/>
              <a:buNone/>
            </a:pPr>
            <a:r>
              <a:rPr lang="en-US" dirty="0"/>
              <a:t>Mozilla Firefox Only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7" name="Google Shape;157;p27"/>
          <p:cNvSpPr txBox="1">
            <a:spLocks noGrp="1"/>
          </p:cNvSpPr>
          <p:nvPr>
            <p:ph type="subTitle" idx="4294967295"/>
          </p:nvPr>
        </p:nvSpPr>
        <p:spPr>
          <a:xfrm>
            <a:off x="680244" y="874712"/>
            <a:ext cx="10831512" cy="841375"/>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2100"/>
              </a:spcAft>
              <a:buClr>
                <a:schemeClr val="accent3"/>
              </a:buClr>
              <a:buSzPts val="2400"/>
              <a:buFont typeface="Trebuchet MS"/>
              <a:buNone/>
            </a:pPr>
            <a:r>
              <a:rPr lang="en-US" sz="4000" b="0" i="0" u="none" strike="noStrike" cap="none" dirty="0">
                <a:latin typeface="+mj-lt"/>
                <a:ea typeface="Roboto"/>
                <a:cs typeface="Roboto"/>
                <a:sym typeface="Roboto"/>
              </a:rPr>
              <a:t>The problem</a:t>
            </a:r>
            <a:endParaRPr sz="4000" b="0" i="0" u="none" strike="noStrike" cap="none" dirty="0">
              <a:latin typeface="+mj-lt"/>
              <a:ea typeface="Roboto"/>
              <a:cs typeface="Roboto"/>
              <a:sym typeface="Roboto"/>
            </a:endParaRPr>
          </a:p>
        </p:txBody>
      </p:sp>
      <p:sp>
        <p:nvSpPr>
          <p:cNvPr id="156" name="Google Shape;156;p27"/>
          <p:cNvSpPr txBox="1">
            <a:spLocks noGrp="1"/>
          </p:cNvSpPr>
          <p:nvPr>
            <p:ph type="body" idx="4294967295"/>
          </p:nvPr>
        </p:nvSpPr>
        <p:spPr>
          <a:xfrm>
            <a:off x="581026" y="2040953"/>
            <a:ext cx="6613042" cy="3490912"/>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US" sz="2000" dirty="0">
                <a:ea typeface="Roboto" panose="02000000000000000000" pitchFamily="2" charset="0"/>
                <a:cs typeface="Roboto"/>
                <a:sym typeface="Roboto"/>
              </a:rPr>
              <a:t>The medical profession put a lot of effort into collaboration, starting with Latin as a common language and industry-wide thesauruses like </a:t>
            </a:r>
            <a:r>
              <a:rPr lang="en-US" sz="2000" u="sng" dirty="0">
                <a:ea typeface="Roboto" panose="02000000000000000000" pitchFamily="2" charset="0"/>
                <a:cs typeface="Roboto"/>
                <a:sym typeface="Roboto"/>
                <a:hlinkClick r:id="rId3">
                  <a:extLst>
                    <a:ext uri="{A12FA001-AC4F-418D-AE19-62706E023703}">
                      <ahyp:hlinkClr xmlns:ahyp="http://schemas.microsoft.com/office/drawing/2018/hyperlinkcolor" val="tx"/>
                    </a:ext>
                  </a:extLst>
                </a:hlinkClick>
              </a:rPr>
              <a:t>UMLS</a:t>
            </a:r>
            <a:r>
              <a:rPr lang="en-US" sz="2000" dirty="0">
                <a:ea typeface="Roboto" panose="02000000000000000000" pitchFamily="2" charset="0"/>
                <a:cs typeface="Roboto"/>
                <a:sym typeface="Roboto"/>
              </a:rPr>
              <a:t>. </a:t>
            </a:r>
          </a:p>
          <a:p>
            <a:pPr marL="0" lvl="0" indent="0" algn="l" rtl="0">
              <a:lnSpc>
                <a:spcPct val="115000"/>
              </a:lnSpc>
              <a:spcBef>
                <a:spcPts val="1200"/>
              </a:spcBef>
              <a:spcAft>
                <a:spcPts val="1200"/>
              </a:spcAft>
              <a:buClr>
                <a:schemeClr val="dk1"/>
              </a:buClr>
              <a:buSzPts val="1100"/>
              <a:buFont typeface="Arial"/>
              <a:buNone/>
            </a:pPr>
            <a:r>
              <a:rPr lang="en-US" sz="2000" dirty="0">
                <a:ea typeface="Roboto" panose="02000000000000000000" pitchFamily="2" charset="0"/>
                <a:cs typeface="Roboto"/>
                <a:sym typeface="Roboto"/>
              </a:rPr>
              <a:t>On March 18, 2020, the American Journal of Biomedical Science &amp; Research </a:t>
            </a:r>
            <a:r>
              <a:rPr lang="en-GB" sz="2000" b="0" i="0" dirty="0">
                <a:effectLst/>
                <a:ea typeface="Roboto" panose="02000000000000000000" pitchFamily="2" charset="0"/>
              </a:rPr>
              <a:t>published paper claiming that eating a bat-like </a:t>
            </a:r>
            <a:r>
              <a:rPr lang="en-GB" sz="2000" b="1" i="0" dirty="0">
                <a:effectLst/>
                <a:ea typeface="Roboto" panose="02000000000000000000" pitchFamily="2" charset="0"/>
              </a:rPr>
              <a:t>Pokémon</a:t>
            </a:r>
            <a:r>
              <a:rPr lang="en-GB" sz="2000" b="0" i="0" dirty="0">
                <a:effectLst/>
                <a:ea typeface="Roboto" panose="02000000000000000000" pitchFamily="2" charset="0"/>
              </a:rPr>
              <a:t> sparked the spread of COVID-19 </a:t>
            </a:r>
          </a:p>
          <a:p>
            <a:pPr marL="0" lvl="0" indent="0" algn="l" rtl="0">
              <a:lnSpc>
                <a:spcPct val="115000"/>
              </a:lnSpc>
              <a:spcBef>
                <a:spcPts val="1200"/>
              </a:spcBef>
              <a:spcAft>
                <a:spcPts val="1200"/>
              </a:spcAft>
              <a:buClr>
                <a:schemeClr val="dk1"/>
              </a:buClr>
              <a:buSzPts val="1100"/>
              <a:buFont typeface="Arial"/>
              <a:buNone/>
            </a:pPr>
            <a:r>
              <a:rPr lang="en-US" sz="2000" dirty="0">
                <a:ea typeface="Roboto" panose="02000000000000000000" pitchFamily="2" charset="0"/>
                <a:cs typeface="Roboto"/>
                <a:sym typeface="Roboto"/>
                <a:hlinkClick r:id="rId4">
                  <a:extLst>
                    <a:ext uri="{A12FA001-AC4F-418D-AE19-62706E023703}">
                      <ahyp:hlinkClr xmlns:ahyp="http://schemas.microsoft.com/office/drawing/2018/hyperlinkcolor" val="tx"/>
                    </a:ext>
                  </a:extLst>
                </a:hlinkClick>
              </a:rPr>
              <a:t>source</a:t>
            </a:r>
            <a:endParaRPr lang="en-US" sz="2000" dirty="0">
              <a:ea typeface="Roboto" panose="02000000000000000000" pitchFamily="2" charset="0"/>
              <a:cs typeface="Roboto"/>
              <a:sym typeface="Roboto"/>
            </a:endParaRPr>
          </a:p>
        </p:txBody>
      </p:sp>
      <p:pic>
        <p:nvPicPr>
          <p:cNvPr id="8" name="Picture 7" descr="Stethoscope on green background">
            <a:extLst>
              <a:ext uri="{FF2B5EF4-FFF2-40B4-BE49-F238E27FC236}">
                <a16:creationId xmlns:a16="http://schemas.microsoft.com/office/drawing/2014/main" id="{185A6861-ABF3-4BE3-EB92-7FC7C0667E64}"/>
              </a:ext>
            </a:extLst>
          </p:cNvPr>
          <p:cNvPicPr>
            <a:picLocks noChangeAspect="1"/>
          </p:cNvPicPr>
          <p:nvPr/>
        </p:nvPicPr>
        <p:blipFill rotWithShape="1">
          <a:blip r:embed="rId5"/>
          <a:srcRect r="45725"/>
          <a:stretch/>
        </p:blipFill>
        <p:spPr>
          <a:xfrm>
            <a:off x="7392504" y="1047553"/>
            <a:ext cx="4218470" cy="4730465"/>
          </a:xfrm>
          <a:prstGeom prst="rect">
            <a:avLst/>
          </a:prstGeom>
        </p:spPr>
      </p:pic>
      <p:pic>
        <p:nvPicPr>
          <p:cNvPr id="10" name="Picture 9" descr="A picture containing vector graphics&#10;&#10;Description automatically generated">
            <a:extLst>
              <a:ext uri="{FF2B5EF4-FFF2-40B4-BE49-F238E27FC236}">
                <a16:creationId xmlns:a16="http://schemas.microsoft.com/office/drawing/2014/main" id="{4791D54A-8031-07E7-6665-BED692417A44}"/>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525177" y="4104669"/>
            <a:ext cx="1734654" cy="1594637"/>
          </a:xfrm>
          <a:prstGeom prst="rect">
            <a:avLst/>
          </a:prstGeom>
        </p:spPr>
      </p:pic>
      <p:sp>
        <p:nvSpPr>
          <p:cNvPr id="11" name="TextBox 10">
            <a:extLst>
              <a:ext uri="{FF2B5EF4-FFF2-40B4-BE49-F238E27FC236}">
                <a16:creationId xmlns:a16="http://schemas.microsoft.com/office/drawing/2014/main" id="{3EA5058F-9C02-486A-D6DF-9F55B8A6D1C1}"/>
              </a:ext>
            </a:extLst>
          </p:cNvPr>
          <p:cNvSpPr txBox="1"/>
          <p:nvPr/>
        </p:nvSpPr>
        <p:spPr>
          <a:xfrm>
            <a:off x="6525177" y="5856731"/>
            <a:ext cx="1734654" cy="369332"/>
          </a:xfrm>
          <a:prstGeom prst="rect">
            <a:avLst/>
          </a:prstGeom>
          <a:noFill/>
        </p:spPr>
        <p:txBody>
          <a:bodyPr wrap="square" rtlCol="0">
            <a:spAutoFit/>
          </a:bodyPr>
          <a:lstStyle/>
          <a:p>
            <a:r>
              <a:rPr lang="en-US" sz="900">
                <a:hlinkClick r:id="rId7" tooltip="http://alexdj94.deviantart.com/art/Pokemon-Pikachu-HD-AI-CS6-319144278"/>
              </a:rPr>
              <a:t>This Photo</a:t>
            </a:r>
            <a:r>
              <a:rPr lang="en-US" sz="900"/>
              <a:t> by Unknown Author is licensed under </a:t>
            </a:r>
            <a:r>
              <a:rPr lang="en-US" sz="900">
                <a:hlinkClick r:id="rId8" tooltip="https://creativecommons.org/licenses/by-sa/3.0/"/>
              </a:rPr>
              <a:t>CC BY-SA</a:t>
            </a:r>
            <a:endParaRPr lang="en-US" sz="9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6">
            <a:extLst>
              <a:ext uri="{FF2B5EF4-FFF2-40B4-BE49-F238E27FC236}">
                <a16:creationId xmlns:a16="http://schemas.microsoft.com/office/drawing/2014/main" id="{B4D3D850-2041-4B7C-AED9-54DA385B1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Doctor injecting a person">
            <a:extLst>
              <a:ext uri="{FF2B5EF4-FFF2-40B4-BE49-F238E27FC236}">
                <a16:creationId xmlns:a16="http://schemas.microsoft.com/office/drawing/2014/main" id="{C672A3DD-FE52-982F-C7CB-4247B2249BD7}"/>
              </a:ext>
            </a:extLst>
          </p:cNvPr>
          <p:cNvPicPr>
            <a:picLocks noChangeAspect="1"/>
          </p:cNvPicPr>
          <p:nvPr/>
        </p:nvPicPr>
        <p:blipFill rotWithShape="1">
          <a:blip r:embed="rId3"/>
          <a:srcRect l="25830" r="14836" b="-1"/>
          <a:stretch/>
        </p:blipFill>
        <p:spPr>
          <a:xfrm>
            <a:off x="20" y="10"/>
            <a:ext cx="6095980" cy="6857990"/>
          </a:xfrm>
          <a:prstGeom prst="rect">
            <a:avLst/>
          </a:prstGeom>
        </p:spPr>
      </p:pic>
      <p:pic>
        <p:nvPicPr>
          <p:cNvPr id="4" name="Picture 3">
            <a:extLst>
              <a:ext uri="{FF2B5EF4-FFF2-40B4-BE49-F238E27FC236}">
                <a16:creationId xmlns:a16="http://schemas.microsoft.com/office/drawing/2014/main" id="{F4022D6B-E52E-13DC-94EC-B387AABBA9BA}"/>
              </a:ext>
            </a:extLst>
          </p:cNvPr>
          <p:cNvPicPr>
            <a:picLocks noChangeAspect="1"/>
          </p:cNvPicPr>
          <p:nvPr/>
        </p:nvPicPr>
        <p:blipFill rotWithShape="1">
          <a:blip r:embed="rId4"/>
          <a:srcRect l="16309" r="24357" b="-1"/>
          <a:stretch/>
        </p:blipFill>
        <p:spPr>
          <a:xfrm>
            <a:off x="6096000" y="10"/>
            <a:ext cx="6096000" cy="6857990"/>
          </a:xfrm>
          <a:prstGeom prst="rect">
            <a:avLst/>
          </a:prstGeom>
        </p:spPr>
      </p:pic>
      <p:sp>
        <p:nvSpPr>
          <p:cNvPr id="28" name="Rectangle 18">
            <a:extLst>
              <a:ext uri="{FF2B5EF4-FFF2-40B4-BE49-F238E27FC236}">
                <a16:creationId xmlns:a16="http://schemas.microsoft.com/office/drawing/2014/main" id="{B497CCB5-5FC2-473C-AFCC-2430CEF1DF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409915" y="1742916"/>
            <a:ext cx="3372170" cy="3372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A64D5CF-253F-2C8A-E910-57B1B34ABE52}"/>
              </a:ext>
            </a:extLst>
          </p:cNvPr>
          <p:cNvSpPr txBox="1"/>
          <p:nvPr/>
        </p:nvSpPr>
        <p:spPr>
          <a:xfrm>
            <a:off x="4286858" y="2761554"/>
            <a:ext cx="3618284" cy="1345720"/>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2800" b="1" kern="1200" dirty="0">
                <a:solidFill>
                  <a:srgbClr val="080808"/>
                </a:solidFill>
                <a:latin typeface="+mj-lt"/>
                <a:ea typeface="+mj-ea"/>
                <a:cs typeface="+mj-cs"/>
              </a:rPr>
              <a:t>Other medical roles may need different interfaces</a:t>
            </a:r>
          </a:p>
        </p:txBody>
      </p:sp>
      <p:sp>
        <p:nvSpPr>
          <p:cNvPr id="29" name="Frame 20">
            <a:extLst>
              <a:ext uri="{FF2B5EF4-FFF2-40B4-BE49-F238E27FC236}">
                <a16:creationId xmlns:a16="http://schemas.microsoft.com/office/drawing/2014/main" id="{599C8C75-BFDF-44E7-A028-EEB5EDD58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971277" y="1304278"/>
            <a:ext cx="4249446" cy="4249444"/>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882819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6" name="Google Shape;296;p39"/>
          <p:cNvSpPr txBox="1">
            <a:spLocks noGrp="1"/>
          </p:cNvSpPr>
          <p:nvPr>
            <p:ph type="body" idx="4294967295"/>
          </p:nvPr>
        </p:nvSpPr>
        <p:spPr>
          <a:xfrm>
            <a:off x="8139113" y="1009650"/>
            <a:ext cx="4052887" cy="3173413"/>
          </a:xfrm>
          <a:prstGeom prst="rect">
            <a:avLst/>
          </a:prstGeom>
          <a:noFill/>
          <a:ln>
            <a:noFill/>
          </a:ln>
        </p:spPr>
        <p:txBody>
          <a:bodyPr spcFirstLastPara="1" wrap="square" lIns="121900" tIns="121900" rIns="121900" bIns="121900" anchor="t" anchorCtr="0">
            <a:noAutofit/>
          </a:bodyPr>
          <a:lstStyle/>
          <a:p>
            <a:pPr marL="457200" lvl="0" indent="0" algn="l" rtl="0">
              <a:lnSpc>
                <a:spcPct val="115000"/>
              </a:lnSpc>
              <a:spcBef>
                <a:spcPts val="0"/>
              </a:spcBef>
              <a:spcAft>
                <a:spcPts val="0"/>
              </a:spcAft>
              <a:buSzPts val="2400"/>
              <a:buNone/>
            </a:pPr>
            <a:endParaRPr dirty="0">
              <a:solidFill>
                <a:schemeClr val="lt1"/>
              </a:solidFill>
            </a:endParaRPr>
          </a:p>
          <a:p>
            <a:pPr marL="0" lvl="0" indent="0" algn="l" rtl="0">
              <a:lnSpc>
                <a:spcPct val="115000"/>
              </a:lnSpc>
              <a:spcBef>
                <a:spcPts val="2000"/>
              </a:spcBef>
              <a:spcAft>
                <a:spcPts val="2100"/>
              </a:spcAft>
              <a:buClr>
                <a:schemeClr val="dk1"/>
              </a:buClr>
              <a:buSzPts val="1100"/>
              <a:buFont typeface="Arial"/>
              <a:buNone/>
            </a:pPr>
            <a:endParaRPr dirty="0">
              <a:solidFill>
                <a:schemeClr val="lt1"/>
              </a:solidFill>
            </a:endParaRPr>
          </a:p>
        </p:txBody>
      </p:sp>
      <p:sp>
        <p:nvSpPr>
          <p:cNvPr id="297" name="Google Shape;297;p39"/>
          <p:cNvSpPr txBox="1">
            <a:spLocks noGrp="1"/>
          </p:cNvSpPr>
          <p:nvPr>
            <p:ph type="subTitle" idx="4294967295"/>
          </p:nvPr>
        </p:nvSpPr>
        <p:spPr>
          <a:xfrm>
            <a:off x="431514" y="287338"/>
            <a:ext cx="5133975" cy="722312"/>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2100"/>
              </a:spcAft>
              <a:buClr>
                <a:schemeClr val="accent3"/>
              </a:buClr>
              <a:buSzPts val="2400"/>
              <a:buFont typeface="Trebuchet MS"/>
              <a:buNone/>
            </a:pPr>
            <a:r>
              <a:rPr lang="en-US" sz="4000" b="0" i="0" u="none" strike="noStrike" cap="none" dirty="0">
                <a:latin typeface="Roboto"/>
                <a:ea typeface="Roboto"/>
                <a:cs typeface="Roboto"/>
                <a:sym typeface="Roboto"/>
              </a:rPr>
              <a:t>Solution Overview</a:t>
            </a:r>
            <a:endParaRPr sz="4000" b="0" i="0" u="none" strike="noStrike" cap="none" dirty="0">
              <a:latin typeface="Roboto"/>
              <a:ea typeface="Roboto"/>
              <a:cs typeface="Roboto"/>
              <a:sym typeface="Roboto"/>
            </a:endParaRPr>
          </a:p>
        </p:txBody>
      </p:sp>
      <p:sp>
        <p:nvSpPr>
          <p:cNvPr id="298" name="Google Shape;298;p39"/>
          <p:cNvSpPr txBox="1">
            <a:spLocks noGrp="1"/>
          </p:cNvSpPr>
          <p:nvPr>
            <p:ph type="body" idx="4294967295"/>
          </p:nvPr>
        </p:nvSpPr>
        <p:spPr>
          <a:xfrm>
            <a:off x="6628100" y="1306317"/>
            <a:ext cx="5132387" cy="2052637"/>
          </a:xfrm>
          <a:prstGeom prst="rect">
            <a:avLst/>
          </a:prstGeom>
          <a:noFill/>
          <a:ln>
            <a:noFill/>
          </a:ln>
        </p:spPr>
        <p:txBody>
          <a:bodyPr spcFirstLastPara="1" wrap="square" lIns="121900" tIns="121900" rIns="121900" bIns="121900" anchor="t" anchorCtr="0">
            <a:noAutofit/>
          </a:bodyPr>
          <a:lstStyle/>
          <a:p>
            <a:pPr marL="457200" marR="0" lvl="0" indent="-381000" algn="l" rtl="0">
              <a:lnSpc>
                <a:spcPct val="110000"/>
              </a:lnSpc>
              <a:spcBef>
                <a:spcPts val="0"/>
              </a:spcBef>
              <a:spcAft>
                <a:spcPts val="0"/>
              </a:spcAft>
              <a:buClr>
                <a:srgbClr val="FFFFFF"/>
              </a:buClr>
              <a:buSzPts val="2400"/>
              <a:buFont typeface="Roboto"/>
              <a:buChar char="●"/>
            </a:pPr>
            <a:r>
              <a:rPr lang="en-US" b="1" dirty="0">
                <a:latin typeface="Roboto"/>
                <a:ea typeface="Roboto"/>
                <a:cs typeface="Roboto"/>
                <a:sym typeface="Roboto"/>
              </a:rPr>
              <a:t>Pre-Process articles using </a:t>
            </a:r>
          </a:p>
          <a:p>
            <a:pPr marL="457200" marR="0" lvl="0" indent="-381000" algn="l" rtl="0">
              <a:lnSpc>
                <a:spcPct val="110000"/>
              </a:lnSpc>
              <a:spcBef>
                <a:spcPts val="0"/>
              </a:spcBef>
              <a:spcAft>
                <a:spcPts val="0"/>
              </a:spcAft>
              <a:buClr>
                <a:srgbClr val="FFFFFF"/>
              </a:buClr>
              <a:buSzPts val="2400"/>
              <a:buFont typeface="Roboto"/>
              <a:buChar char="●"/>
            </a:pPr>
            <a:r>
              <a:rPr lang="en-US" b="1" dirty="0">
                <a:latin typeface="Roboto"/>
                <a:ea typeface="Roboto"/>
                <a:cs typeface="Roboto"/>
                <a:sym typeface="Roboto"/>
              </a:rPr>
              <a:t>Pre-load models for QA Run inference in Memory</a:t>
            </a:r>
            <a:endParaRPr b="1" dirty="0">
              <a:latin typeface="Roboto"/>
              <a:ea typeface="Roboto"/>
              <a:cs typeface="Roboto"/>
              <a:sym typeface="Roboto"/>
            </a:endParaRPr>
          </a:p>
        </p:txBody>
      </p:sp>
      <p:graphicFrame>
        <p:nvGraphicFramePr>
          <p:cNvPr id="302" name="Google Shape;295;p39">
            <a:extLst>
              <a:ext uri="{FF2B5EF4-FFF2-40B4-BE49-F238E27FC236}">
                <a16:creationId xmlns:a16="http://schemas.microsoft.com/office/drawing/2014/main" id="{A2854587-7291-F089-2C68-4A32A69F8A57}"/>
              </a:ext>
            </a:extLst>
          </p:cNvPr>
          <p:cNvGraphicFramePr/>
          <p:nvPr>
            <p:extLst>
              <p:ext uri="{D42A27DB-BD31-4B8C-83A1-F6EECF244321}">
                <p14:modId xmlns:p14="http://schemas.microsoft.com/office/powerpoint/2010/main" val="2108998504"/>
              </p:ext>
            </p:extLst>
          </p:nvPr>
        </p:nvGraphicFramePr>
        <p:xfrm>
          <a:off x="431513" y="1470613"/>
          <a:ext cx="5133975" cy="467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0"/>
          <p:cNvSpPr txBox="1">
            <a:spLocks noGrp="1"/>
          </p:cNvSpPr>
          <p:nvPr>
            <p:ph type="body" idx="4294967295"/>
          </p:nvPr>
        </p:nvSpPr>
        <p:spPr>
          <a:xfrm>
            <a:off x="131974" y="1304399"/>
            <a:ext cx="5867043" cy="4057310"/>
          </a:xfrm>
          <a:prstGeom prst="rect">
            <a:avLst/>
          </a:prstGeom>
          <a:noFill/>
          <a:ln>
            <a:noFill/>
          </a:ln>
        </p:spPr>
        <p:txBody>
          <a:bodyPr spcFirstLastPara="1" wrap="square" lIns="121900" tIns="121900" rIns="121900" bIns="121900" anchor="t" anchorCtr="0">
            <a:noAutofit/>
          </a:bodyPr>
          <a:lstStyle/>
          <a:p>
            <a:pPr marL="457200" marR="0" lvl="0" indent="-349250" algn="l" rtl="0">
              <a:lnSpc>
                <a:spcPct val="110000"/>
              </a:lnSpc>
              <a:spcBef>
                <a:spcPts val="0"/>
              </a:spcBef>
              <a:spcAft>
                <a:spcPts val="0"/>
              </a:spcAft>
              <a:buClr>
                <a:srgbClr val="FFFFFF"/>
              </a:buClr>
              <a:buSzPts val="1900"/>
              <a:buFont typeface="Roboto"/>
              <a:buChar char="●"/>
            </a:pPr>
            <a:r>
              <a:rPr lang="en-US" sz="1900" dirty="0">
                <a:ea typeface="Roboto"/>
                <a:cs typeface="Roboto"/>
                <a:sym typeface="Roboto"/>
              </a:rPr>
              <a:t>BERT (Bidirectional Encoder Representations from Transformers) </a:t>
            </a:r>
            <a:endParaRPr sz="1900" dirty="0">
              <a:ea typeface="Roboto"/>
              <a:cs typeface="Roboto"/>
              <a:sym typeface="Roboto"/>
            </a:endParaRPr>
          </a:p>
          <a:p>
            <a:pPr marL="457200" marR="0" lvl="0" indent="-349250" algn="l" rtl="0">
              <a:lnSpc>
                <a:spcPct val="110000"/>
              </a:lnSpc>
              <a:spcBef>
                <a:spcPts val="2000"/>
              </a:spcBef>
              <a:spcAft>
                <a:spcPts val="0"/>
              </a:spcAft>
              <a:buClr>
                <a:srgbClr val="FFFFFF"/>
              </a:buClr>
              <a:buSzPts val="1900"/>
              <a:buFont typeface="Roboto"/>
              <a:buChar char="●"/>
            </a:pPr>
            <a:r>
              <a:rPr lang="en-US" sz="1900" dirty="0">
                <a:ea typeface="Roboto"/>
                <a:cs typeface="Roboto"/>
                <a:sym typeface="Roboto"/>
              </a:rPr>
              <a:t>Created by researchers at Google AI Language</a:t>
            </a:r>
            <a:endParaRPr sz="1900" dirty="0">
              <a:ea typeface="Roboto"/>
              <a:cs typeface="Roboto"/>
              <a:sym typeface="Roboto"/>
            </a:endParaRPr>
          </a:p>
          <a:p>
            <a:pPr marL="457200" marR="0" lvl="0" indent="-349250" algn="l" rtl="0">
              <a:lnSpc>
                <a:spcPct val="110000"/>
              </a:lnSpc>
              <a:spcBef>
                <a:spcPts val="2000"/>
              </a:spcBef>
              <a:spcAft>
                <a:spcPts val="0"/>
              </a:spcAft>
              <a:buClr>
                <a:srgbClr val="FFFFFF"/>
              </a:buClr>
              <a:buSzPts val="1900"/>
              <a:buFont typeface="Roboto"/>
              <a:buChar char="●"/>
            </a:pPr>
            <a:r>
              <a:rPr lang="en-US" sz="1900" dirty="0">
                <a:ea typeface="Roboto"/>
                <a:cs typeface="Roboto"/>
                <a:sym typeface="Roboto"/>
              </a:rPr>
              <a:t>State-of-the-art results in a wide variety of NLP tasks, including Question Answering (</a:t>
            </a:r>
            <a:r>
              <a:rPr lang="en-US" sz="1900" dirty="0" err="1">
                <a:ea typeface="Roboto"/>
                <a:cs typeface="Roboto"/>
                <a:sym typeface="Roboto"/>
              </a:rPr>
              <a:t>SQuAD</a:t>
            </a:r>
            <a:r>
              <a:rPr lang="en-US" sz="1900" dirty="0">
                <a:ea typeface="Roboto"/>
                <a:cs typeface="Roboto"/>
                <a:sym typeface="Roboto"/>
              </a:rPr>
              <a:t> v1.1), Natural Language Inference (MNLI),</a:t>
            </a:r>
          </a:p>
          <a:p>
            <a:pPr marL="457200" marR="0" lvl="0" indent="-374650" algn="l" rtl="0">
              <a:lnSpc>
                <a:spcPct val="110000"/>
              </a:lnSpc>
              <a:spcBef>
                <a:spcPts val="0"/>
              </a:spcBef>
              <a:spcAft>
                <a:spcPts val="0"/>
              </a:spcAft>
              <a:buClr>
                <a:srgbClr val="FFFFFF"/>
              </a:buClr>
              <a:buSzPts val="2300"/>
              <a:buFont typeface="Roboto"/>
              <a:buChar char="●"/>
            </a:pPr>
            <a:r>
              <a:rPr lang="en-US" sz="2000" dirty="0">
                <a:ea typeface="Roboto"/>
                <a:cs typeface="Roboto"/>
                <a:sym typeface="Roboto"/>
              </a:rPr>
              <a:t>Next Sentence Prediction, text classification and many more. </a:t>
            </a:r>
          </a:p>
          <a:p>
            <a:pPr marL="457200" marR="0" lvl="0" indent="-374650" algn="l" rtl="0">
              <a:lnSpc>
                <a:spcPct val="110000"/>
              </a:lnSpc>
              <a:spcBef>
                <a:spcPts val="0"/>
              </a:spcBef>
              <a:spcAft>
                <a:spcPts val="0"/>
              </a:spcAft>
              <a:buClr>
                <a:srgbClr val="FFFFFF"/>
              </a:buClr>
              <a:buSzPts val="2300"/>
              <a:buFont typeface="Roboto"/>
              <a:buChar char="●"/>
            </a:pPr>
            <a:endParaRPr lang="en-US" sz="2000" dirty="0">
              <a:ea typeface="Roboto"/>
              <a:cs typeface="Roboto"/>
              <a:sym typeface="Roboto"/>
            </a:endParaRPr>
          </a:p>
          <a:p>
            <a:pPr marL="457200" marR="0" lvl="0" indent="-374650" algn="l" rtl="0">
              <a:lnSpc>
                <a:spcPct val="110000"/>
              </a:lnSpc>
              <a:spcBef>
                <a:spcPts val="0"/>
              </a:spcBef>
              <a:spcAft>
                <a:spcPts val="0"/>
              </a:spcAft>
              <a:buClr>
                <a:srgbClr val="FFFFFF"/>
              </a:buClr>
              <a:buSzPts val="2300"/>
              <a:buFont typeface="Roboto"/>
              <a:buChar char="●"/>
            </a:pPr>
            <a:r>
              <a:rPr lang="en-US" sz="1900" dirty="0">
                <a:ea typeface="Roboto"/>
                <a:cs typeface="Roboto"/>
                <a:sym typeface="Roboto"/>
              </a:rPr>
              <a:t>Read more about BERT at </a:t>
            </a:r>
            <a:r>
              <a:rPr lang="en-US" sz="1900" u="sng" dirty="0">
                <a:ea typeface="Roboto"/>
                <a:cs typeface="Roboto"/>
                <a:sym typeface="Roboto"/>
                <a:hlinkClick r:id="rId3">
                  <a:extLst>
                    <a:ext uri="{A12FA001-AC4F-418D-AE19-62706E023703}">
                      <ahyp:hlinkClr xmlns:ahyp="http://schemas.microsoft.com/office/drawing/2018/hyperlinkcolor" val="tx"/>
                    </a:ext>
                  </a:extLst>
                </a:hlinkClick>
              </a:rPr>
              <a:t>Towards Data Science blog</a:t>
            </a:r>
            <a:endParaRPr sz="1900" dirty="0">
              <a:ea typeface="Roboto"/>
              <a:cs typeface="Roboto"/>
              <a:sym typeface="Roboto"/>
            </a:endParaRPr>
          </a:p>
        </p:txBody>
      </p:sp>
      <p:sp>
        <p:nvSpPr>
          <p:cNvPr id="305" name="Google Shape;305;p40"/>
          <p:cNvSpPr txBox="1">
            <a:spLocks noGrp="1"/>
          </p:cNvSpPr>
          <p:nvPr>
            <p:ph type="subTitle" idx="4294967295"/>
          </p:nvPr>
        </p:nvSpPr>
        <p:spPr>
          <a:xfrm>
            <a:off x="575352" y="185560"/>
            <a:ext cx="6310313" cy="839787"/>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2100"/>
              </a:spcAft>
              <a:buClr>
                <a:schemeClr val="accent3"/>
              </a:buClr>
              <a:buSzPts val="2400"/>
              <a:buFont typeface="Trebuchet MS"/>
              <a:buNone/>
            </a:pPr>
            <a:r>
              <a:rPr lang="en-US" sz="4000" b="0" i="0" u="none" strike="noStrike" cap="none" dirty="0">
                <a:latin typeface="+mj-lt"/>
                <a:ea typeface="Roboto"/>
                <a:cs typeface="Roboto"/>
                <a:sym typeface="Roboto"/>
              </a:rPr>
              <a:t>BERT models introduction</a:t>
            </a:r>
            <a:endParaRPr sz="4000" b="0" i="0" u="none" strike="noStrike" cap="none" dirty="0">
              <a:latin typeface="+mj-lt"/>
              <a:ea typeface="Roboto"/>
              <a:cs typeface="Roboto"/>
              <a:sym typeface="Roboto"/>
            </a:endParaRPr>
          </a:p>
        </p:txBody>
      </p:sp>
      <p:pic>
        <p:nvPicPr>
          <p:cNvPr id="306" name="Google Shape;306;p40"/>
          <p:cNvPicPr preferRelativeResize="0"/>
          <p:nvPr/>
        </p:nvPicPr>
        <p:blipFill rotWithShape="1">
          <a:blip r:embed="rId4">
            <a:alphaModFix/>
          </a:blip>
          <a:srcRect r="16749" b="1351"/>
          <a:stretch/>
        </p:blipFill>
        <p:spPr>
          <a:xfrm>
            <a:off x="6096000" y="1677675"/>
            <a:ext cx="4365599" cy="3502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2"/>
          <p:cNvSpPr txBox="1">
            <a:spLocks noGrp="1"/>
          </p:cNvSpPr>
          <p:nvPr>
            <p:ph type="subTitle" idx="4294967295"/>
          </p:nvPr>
        </p:nvSpPr>
        <p:spPr>
          <a:xfrm>
            <a:off x="0" y="144463"/>
            <a:ext cx="6310313" cy="839787"/>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2100"/>
              </a:spcAft>
              <a:buClr>
                <a:schemeClr val="accent3"/>
              </a:buClr>
              <a:buSzPts val="2400"/>
              <a:buFont typeface="Trebuchet MS"/>
              <a:buNone/>
            </a:pPr>
            <a:r>
              <a:rPr lang="en-US">
                <a:solidFill>
                  <a:srgbClr val="FFFFFF"/>
                </a:solidFill>
                <a:latin typeface="Roboto"/>
                <a:ea typeface="Roboto"/>
                <a:cs typeface="Roboto"/>
                <a:sym typeface="Roboto"/>
              </a:rPr>
              <a:t>Open Domain Question Answering</a:t>
            </a:r>
            <a:endParaRPr sz="2400" b="0" i="0" u="none" strike="noStrike" cap="none">
              <a:solidFill>
                <a:srgbClr val="FFFFFF"/>
              </a:solidFill>
              <a:latin typeface="Roboto"/>
              <a:ea typeface="Roboto"/>
              <a:cs typeface="Roboto"/>
              <a:sym typeface="Roboto"/>
            </a:endParaRPr>
          </a:p>
        </p:txBody>
      </p:sp>
      <p:pic>
        <p:nvPicPr>
          <p:cNvPr id="321" name="Google Shape;321;p42"/>
          <p:cNvPicPr preferRelativeResize="0"/>
          <p:nvPr/>
        </p:nvPicPr>
        <p:blipFill>
          <a:blip r:embed="rId3">
            <a:alphaModFix/>
          </a:blip>
          <a:stretch>
            <a:fillRect/>
          </a:stretch>
        </p:blipFill>
        <p:spPr>
          <a:xfrm>
            <a:off x="1340575" y="1485600"/>
            <a:ext cx="9128798" cy="3694450"/>
          </a:xfrm>
          <a:prstGeom prst="rect">
            <a:avLst/>
          </a:prstGeom>
          <a:noFill/>
          <a:ln>
            <a:noFill/>
          </a:ln>
        </p:spPr>
      </p:pic>
      <p:sp>
        <p:nvSpPr>
          <p:cNvPr id="322" name="Google Shape;322;p42"/>
          <p:cNvSpPr txBox="1"/>
          <p:nvPr/>
        </p:nvSpPr>
        <p:spPr>
          <a:xfrm>
            <a:off x="1340574" y="5783300"/>
            <a:ext cx="8617813" cy="609367"/>
          </a:xfrm>
          <a:prstGeom prst="rect">
            <a:avLst/>
          </a:prstGeom>
          <a:noFill/>
          <a:ln>
            <a:noFill/>
          </a:ln>
        </p:spPr>
        <p:txBody>
          <a:bodyPr spcFirstLastPara="1" wrap="square" lIns="91425" tIns="91425" rIns="91425" bIns="91425" anchor="t" anchorCtr="0">
            <a:spAutoFit/>
          </a:bodyPr>
          <a:lstStyle/>
          <a:p>
            <a:pPr marL="457200" lvl="0" indent="-381000" algn="l" rtl="0">
              <a:lnSpc>
                <a:spcPct val="115000"/>
              </a:lnSpc>
              <a:spcBef>
                <a:spcPts val="0"/>
              </a:spcBef>
              <a:spcAft>
                <a:spcPts val="0"/>
              </a:spcAft>
              <a:buClr>
                <a:schemeClr val="lt1"/>
              </a:buClr>
              <a:buSzPts val="2400"/>
              <a:buFont typeface="Roboto"/>
              <a:buChar char="●"/>
            </a:pPr>
            <a:r>
              <a:rPr lang="en-US" sz="2400" u="sng" dirty="0">
                <a:solidFill>
                  <a:schemeClr val="accent5"/>
                </a:solidFill>
                <a:latin typeface="Roboto"/>
                <a:ea typeface="Roboto"/>
                <a:cs typeface="Roboto"/>
                <a:sym typeface="Roboto"/>
                <a:hlinkClick r:id="rId4">
                  <a:extLst>
                    <a:ext uri="{A12FA001-AC4F-418D-AE19-62706E023703}">
                      <ahyp:hlinkClr xmlns:ahyp="http://schemas.microsoft.com/office/drawing/2018/hyperlinkcolor" val="tx"/>
                    </a:ext>
                  </a:extLst>
                </a:hlinkClick>
              </a:rPr>
              <a:t>Find out more about Open Domain Question/Answering</a:t>
            </a: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5AA532-9BC7-A362-3CAA-B620EA2E50AB}"/>
              </a:ext>
            </a:extLst>
          </p:cNvPr>
          <p:cNvSpPr txBox="1"/>
          <p:nvPr/>
        </p:nvSpPr>
        <p:spPr>
          <a:xfrm>
            <a:off x="609600" y="541532"/>
            <a:ext cx="7987123" cy="707886"/>
          </a:xfrm>
          <a:prstGeom prst="rect">
            <a:avLst/>
          </a:prstGeom>
          <a:noFill/>
        </p:spPr>
        <p:txBody>
          <a:bodyPr wrap="none" rtlCol="0">
            <a:spAutoFit/>
          </a:bodyPr>
          <a:lstStyle/>
          <a:p>
            <a:r>
              <a:rPr lang="en-US" sz="4000" dirty="0"/>
              <a:t>Medical domain Question Answering</a:t>
            </a:r>
          </a:p>
        </p:txBody>
      </p:sp>
      <p:sp>
        <p:nvSpPr>
          <p:cNvPr id="4" name="TextBox 3">
            <a:extLst>
              <a:ext uri="{FF2B5EF4-FFF2-40B4-BE49-F238E27FC236}">
                <a16:creationId xmlns:a16="http://schemas.microsoft.com/office/drawing/2014/main" id="{9506066C-E590-3CDF-F01F-E3DCE70B8D1F}"/>
              </a:ext>
            </a:extLst>
          </p:cNvPr>
          <p:cNvSpPr txBox="1"/>
          <p:nvPr/>
        </p:nvSpPr>
        <p:spPr>
          <a:xfrm>
            <a:off x="1776832" y="1526417"/>
            <a:ext cx="7987123"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b="1" dirty="0"/>
              <a:t>How does temperature and humidity affect the transmission of 2019-nCoV?</a:t>
            </a:r>
            <a:endParaRPr lang="en-GB" dirty="0"/>
          </a:p>
        </p:txBody>
      </p:sp>
      <p:sp>
        <p:nvSpPr>
          <p:cNvPr id="5" name="Rectangle 4">
            <a:extLst>
              <a:ext uri="{FF2B5EF4-FFF2-40B4-BE49-F238E27FC236}">
                <a16:creationId xmlns:a16="http://schemas.microsoft.com/office/drawing/2014/main" id="{251CA739-7F16-68D7-9BEC-7B085EC515F6}"/>
              </a:ext>
            </a:extLst>
          </p:cNvPr>
          <p:cNvSpPr/>
          <p:nvPr/>
        </p:nvSpPr>
        <p:spPr>
          <a:xfrm>
            <a:off x="852067" y="1293491"/>
            <a:ext cx="651140" cy="923330"/>
          </a:xfrm>
          <a:prstGeom prst="rect">
            <a:avLst/>
          </a:prstGeom>
          <a:noFill/>
        </p:spPr>
        <p:txBody>
          <a:bodyPr wrap="none" lIns="91440" tIns="45720" rIns="91440" bIns="45720">
            <a:spAutoFit/>
          </a:bodyPr>
          <a:lstStyle/>
          <a:p>
            <a:pPr algn="ctr"/>
            <a:r>
              <a:rPr lang="en-GB" sz="5400" dirty="0">
                <a:ln w="0"/>
                <a:solidFill>
                  <a:schemeClr val="accent1"/>
                </a:solidFill>
                <a:effectLst>
                  <a:outerShdw blurRad="38100" dist="25400" dir="5400000" algn="ctr" rotWithShape="0">
                    <a:srgbClr val="6E747A">
                      <a:alpha val="43000"/>
                    </a:srgbClr>
                  </a:outerShdw>
                </a:effectLst>
              </a:rPr>
              <a:t>Q</a:t>
            </a:r>
          </a:p>
        </p:txBody>
      </p:sp>
      <p:sp>
        <p:nvSpPr>
          <p:cNvPr id="7" name="TextBox 6">
            <a:extLst>
              <a:ext uri="{FF2B5EF4-FFF2-40B4-BE49-F238E27FC236}">
                <a16:creationId xmlns:a16="http://schemas.microsoft.com/office/drawing/2014/main" id="{0A2F06B9-AE52-5025-B49E-D7DA17FDD882}"/>
              </a:ext>
            </a:extLst>
          </p:cNvPr>
          <p:cNvSpPr txBox="1"/>
          <p:nvPr/>
        </p:nvSpPr>
        <p:spPr>
          <a:xfrm>
            <a:off x="3325091" y="2449747"/>
            <a:ext cx="6096000" cy="147732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t>Recently new members of the </a:t>
            </a:r>
            <a:r>
              <a:rPr lang="en-US" dirty="0" err="1"/>
              <a:t>Astroviridae</a:t>
            </a:r>
            <a:r>
              <a:rPr lang="en-US" dirty="0"/>
              <a:t> family have been associated with neurologic disorders in humans and </a:t>
            </a:r>
            <a:r>
              <a:rPr lang="en-US" i="1" dirty="0"/>
              <a:t>several reports have suggested the possibility of a cross species transmission that could eventually become a zoonotic problem </a:t>
            </a:r>
            <a:r>
              <a:rPr lang="en-US" dirty="0"/>
              <a:t>2 3</a:t>
            </a:r>
          </a:p>
        </p:txBody>
      </p:sp>
      <p:sp>
        <p:nvSpPr>
          <p:cNvPr id="8" name="TextBox 7">
            <a:extLst>
              <a:ext uri="{FF2B5EF4-FFF2-40B4-BE49-F238E27FC236}">
                <a16:creationId xmlns:a16="http://schemas.microsoft.com/office/drawing/2014/main" id="{5343D7ED-6F95-FF2E-C99C-F4CA5C7BF995}"/>
              </a:ext>
            </a:extLst>
          </p:cNvPr>
          <p:cNvSpPr txBox="1"/>
          <p:nvPr/>
        </p:nvSpPr>
        <p:spPr>
          <a:xfrm>
            <a:off x="1177637" y="2928831"/>
            <a:ext cx="2137316" cy="369332"/>
          </a:xfrm>
          <a:prstGeom prst="rect">
            <a:avLst/>
          </a:prstGeom>
          <a:noFill/>
        </p:spPr>
        <p:txBody>
          <a:bodyPr wrap="none" rtlCol="0">
            <a:spAutoFit/>
          </a:bodyPr>
          <a:lstStyle/>
          <a:p>
            <a:r>
              <a:rPr lang="en-US" dirty="0"/>
              <a:t>Candidate Paragraph</a:t>
            </a:r>
          </a:p>
        </p:txBody>
      </p:sp>
      <p:sp>
        <p:nvSpPr>
          <p:cNvPr id="9" name="Down Arrow 8">
            <a:extLst>
              <a:ext uri="{FF2B5EF4-FFF2-40B4-BE49-F238E27FC236}">
                <a16:creationId xmlns:a16="http://schemas.microsoft.com/office/drawing/2014/main" id="{6197C3EE-8D9F-7FEC-FD32-18129228DAB7}"/>
              </a:ext>
            </a:extLst>
          </p:cNvPr>
          <p:cNvSpPr/>
          <p:nvPr/>
        </p:nvSpPr>
        <p:spPr>
          <a:xfrm>
            <a:off x="4973756" y="4089865"/>
            <a:ext cx="1593273" cy="7557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A796C32-7D37-83D6-B217-70ACC857F20F}"/>
              </a:ext>
            </a:extLst>
          </p:cNvPr>
          <p:cNvSpPr txBox="1"/>
          <p:nvPr/>
        </p:nvSpPr>
        <p:spPr>
          <a:xfrm>
            <a:off x="3221182" y="5008417"/>
            <a:ext cx="6303817"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b="1" dirty="0">
                <a:effectLst/>
              </a:rPr>
              <a:t>several reports have suggested the possibility of a cross species transmission that could eventually become a zoonotic problem</a:t>
            </a:r>
          </a:p>
        </p:txBody>
      </p:sp>
      <p:sp>
        <p:nvSpPr>
          <p:cNvPr id="13" name="Rectangle 12">
            <a:extLst>
              <a:ext uri="{FF2B5EF4-FFF2-40B4-BE49-F238E27FC236}">
                <a16:creationId xmlns:a16="http://schemas.microsoft.com/office/drawing/2014/main" id="{58F618B5-A26E-1DE7-2FB1-C181A20FE77B}"/>
              </a:ext>
            </a:extLst>
          </p:cNvPr>
          <p:cNvSpPr/>
          <p:nvPr/>
        </p:nvSpPr>
        <p:spPr>
          <a:xfrm>
            <a:off x="2478202" y="4845626"/>
            <a:ext cx="585417" cy="923330"/>
          </a:xfrm>
          <a:prstGeom prst="rect">
            <a:avLst/>
          </a:prstGeom>
          <a:noFill/>
        </p:spPr>
        <p:txBody>
          <a:bodyPr wrap="none" lIns="91440" tIns="45720" rIns="91440" bIns="45720">
            <a:spAutoFit/>
          </a:bodyPr>
          <a:lstStyle/>
          <a:p>
            <a:pPr algn="ctr"/>
            <a:r>
              <a:rPr lang="en-GB" sz="5400" dirty="0">
                <a:ln w="0"/>
                <a:solidFill>
                  <a:schemeClr val="accent1"/>
                </a:solidFill>
                <a:effectLst>
                  <a:outerShdw blurRad="38100" dist="25400" dir="5400000" algn="ctr" rotWithShape="0">
                    <a:srgbClr val="6E747A">
                      <a:alpha val="43000"/>
                    </a:srgbClr>
                  </a:outerShdw>
                </a:effectLst>
              </a:rPr>
              <a:t>A</a:t>
            </a:r>
          </a:p>
        </p:txBody>
      </p:sp>
    </p:spTree>
    <p:extLst>
      <p:ext uri="{BB962C8B-B14F-4D97-AF65-F5344CB8AC3E}">
        <p14:creationId xmlns:p14="http://schemas.microsoft.com/office/powerpoint/2010/main" val="1219423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27"/>
        <p:cNvGrpSpPr/>
        <p:nvPr/>
      </p:nvGrpSpPr>
      <p:grpSpPr>
        <a:xfrm>
          <a:off x="0" y="0"/>
          <a:ext cx="0" cy="0"/>
          <a:chOff x="0" y="0"/>
          <a:chExt cx="0" cy="0"/>
        </a:xfrm>
      </p:grpSpPr>
      <p:sp useBgFill="1">
        <p:nvSpPr>
          <p:cNvPr id="340" name="Rectangle 33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1" name="Picture 330">
            <a:extLst>
              <a:ext uri="{FF2B5EF4-FFF2-40B4-BE49-F238E27FC236}">
                <a16:creationId xmlns:a16="http://schemas.microsoft.com/office/drawing/2014/main" id="{B88B5C47-5046-4D64-D08B-F35CD3809B1A}"/>
              </a:ext>
            </a:extLst>
          </p:cNvPr>
          <p:cNvPicPr>
            <a:picLocks noChangeAspect="1"/>
          </p:cNvPicPr>
          <p:nvPr/>
        </p:nvPicPr>
        <p:blipFill rotWithShape="1">
          <a:blip r:embed="rId3"/>
          <a:srcRect l="3756" t="6484" r="14388" b="1"/>
          <a:stretch/>
        </p:blipFill>
        <p:spPr>
          <a:xfrm>
            <a:off x="3523488" y="10"/>
            <a:ext cx="8668512" cy="6857990"/>
          </a:xfrm>
          <a:prstGeom prst="rect">
            <a:avLst/>
          </a:prstGeom>
        </p:spPr>
      </p:pic>
      <p:sp>
        <p:nvSpPr>
          <p:cNvPr id="342" name="Rectangle 34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9" name="Google Shape;329;p43"/>
          <p:cNvSpPr txBox="1">
            <a:spLocks noGrp="1"/>
          </p:cNvSpPr>
          <p:nvPr>
            <p:ph type="ctrTitle"/>
          </p:nvPr>
        </p:nvSpPr>
        <p:spPr>
          <a:xfrm>
            <a:off x="477981" y="1122363"/>
            <a:ext cx="4023360" cy="3204134"/>
          </a:xfrm>
          <a:prstGeom prst="rect">
            <a:avLst/>
          </a:prstGeom>
        </p:spPr>
        <p:txBody>
          <a:bodyPr spcFirstLastPara="1" lIns="121900" tIns="121900" rIns="121900" bIns="121900" anchor="b" anchorCtr="0">
            <a:normAutofit/>
          </a:bodyPr>
          <a:lstStyle/>
          <a:p>
            <a:pPr marL="0" lvl="0" indent="0" algn="l" rtl="0">
              <a:spcBef>
                <a:spcPts val="0"/>
              </a:spcBef>
              <a:spcAft>
                <a:spcPts val="0"/>
              </a:spcAft>
              <a:buSzPts val="6400"/>
              <a:buNone/>
            </a:pPr>
            <a:r>
              <a:rPr lang="en-US" sz="4800" dirty="0"/>
              <a:t>Demo 2</a:t>
            </a:r>
          </a:p>
        </p:txBody>
      </p:sp>
      <p:sp>
        <p:nvSpPr>
          <p:cNvPr id="328" name="Google Shape;328;p43"/>
          <p:cNvSpPr txBox="1">
            <a:spLocks noGrp="1"/>
          </p:cNvSpPr>
          <p:nvPr>
            <p:ph type="subTitle" idx="1"/>
          </p:nvPr>
        </p:nvSpPr>
        <p:spPr>
          <a:xfrm>
            <a:off x="477980" y="4872922"/>
            <a:ext cx="4023359" cy="1208141"/>
          </a:xfrm>
          <a:prstGeom prst="rect">
            <a:avLst/>
          </a:prstGeom>
        </p:spPr>
        <p:txBody>
          <a:bodyPr spcFirstLastPara="1" lIns="121900" tIns="121900" rIns="121900" bIns="121900" anchorCtr="0">
            <a:normAutofit/>
          </a:bodyPr>
          <a:lstStyle/>
          <a:p>
            <a:pPr marL="0" lvl="0" indent="0" algn="l" rtl="0">
              <a:spcBef>
                <a:spcPts val="0"/>
              </a:spcBef>
              <a:spcAft>
                <a:spcPts val="600"/>
              </a:spcAft>
              <a:buSzPts val="3200"/>
              <a:buNone/>
            </a:pPr>
            <a:r>
              <a:rPr lang="en-US" sz="2000" u="sng" dirty="0">
                <a:hlinkClick r:id="rId4"/>
              </a:rPr>
              <a:t>https://thepattern.digital/</a:t>
            </a:r>
            <a:endParaRPr lang="en-US" sz="2000" dirty="0"/>
          </a:p>
        </p:txBody>
      </p:sp>
      <p:sp>
        <p:nvSpPr>
          <p:cNvPr id="344" name="Rectangle 34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46" name="Rectangle 34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 picture containing text, indoor, shelf&#10;&#10;Description automatically generated">
            <a:extLst>
              <a:ext uri="{FF2B5EF4-FFF2-40B4-BE49-F238E27FC236}">
                <a16:creationId xmlns:a16="http://schemas.microsoft.com/office/drawing/2014/main" id="{E16EA9F3-6340-6292-6F38-8CE1EFC09B4B}"/>
              </a:ext>
            </a:extLst>
          </p:cNvPr>
          <p:cNvPicPr>
            <a:picLocks noChangeAspect="1"/>
          </p:cNvPicPr>
          <p:nvPr/>
        </p:nvPicPr>
        <p:blipFill rotWithShape="1">
          <a:blip r:embed="rId5"/>
          <a:srcRect l="51912" t="3796" b="5371"/>
          <a:stretch/>
        </p:blipFill>
        <p:spPr>
          <a:xfrm rot="5400000">
            <a:off x="6752439" y="296638"/>
            <a:ext cx="3963520" cy="561497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28">
                                            <p:txEl>
                                              <p:pRg st="0" end="0"/>
                                            </p:txEl>
                                          </p:spTgt>
                                        </p:tgtEl>
                                        <p:attrNameLst>
                                          <p:attrName>style.visibility</p:attrName>
                                        </p:attrNameLst>
                                      </p:cBhvr>
                                      <p:to>
                                        <p:strVal val="visible"/>
                                      </p:to>
                                    </p:set>
                                    <p:animEffect transition="in" filter="fade">
                                      <p:cBhvr>
                                        <p:cTn id="7" dur="700"/>
                                        <p:tgtEl>
                                          <p:spTgt spid="328">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29"/>
                                        </p:tgtEl>
                                        <p:attrNameLst>
                                          <p:attrName>style.visibility</p:attrName>
                                        </p:attrNameLst>
                                      </p:cBhvr>
                                      <p:to>
                                        <p:strVal val="visible"/>
                                      </p:to>
                                    </p:set>
                                    <p:animEffect transition="in" filter="fade">
                                      <p:cBhvr>
                                        <p:cTn id="10" dur="700"/>
                                        <p:tgtEl>
                                          <p:spTgt spid="3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 grpId="0"/>
      <p:bldP spid="328"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38"/>
          <p:cNvPicPr preferRelativeResize="0"/>
          <p:nvPr/>
        </p:nvPicPr>
        <p:blipFill rotWithShape="1">
          <a:blip r:embed="rId3">
            <a:alphaModFix/>
          </a:blip>
          <a:srcRect r="388"/>
          <a:stretch/>
        </p:blipFill>
        <p:spPr>
          <a:xfrm>
            <a:off x="98500" y="1684312"/>
            <a:ext cx="11911300" cy="3668625"/>
          </a:xfrm>
          <a:prstGeom prst="rect">
            <a:avLst/>
          </a:prstGeom>
          <a:noFill/>
          <a:ln>
            <a:noFill/>
          </a:ln>
        </p:spPr>
      </p:pic>
      <p:sp>
        <p:nvSpPr>
          <p:cNvPr id="275" name="Google Shape;275;p38"/>
          <p:cNvSpPr txBox="1">
            <a:spLocks noGrp="1"/>
          </p:cNvSpPr>
          <p:nvPr>
            <p:ph type="subTitle" idx="4294967295"/>
          </p:nvPr>
        </p:nvSpPr>
        <p:spPr>
          <a:xfrm>
            <a:off x="0" y="122238"/>
            <a:ext cx="8783638" cy="1236662"/>
          </a:xfrm>
          <a:prstGeom prst="rect">
            <a:avLst/>
          </a:prstGeom>
          <a:noFill/>
          <a:ln>
            <a:noFill/>
          </a:ln>
        </p:spPr>
        <p:txBody>
          <a:bodyPr spcFirstLastPara="1" wrap="square" lIns="121900" tIns="121900" rIns="121900" bIns="121900" anchor="t" anchorCtr="0">
            <a:noAutofit/>
          </a:bodyPr>
          <a:lstStyle/>
          <a:p>
            <a:pPr marL="0" marR="0" lvl="0" indent="0" algn="l" rtl="0">
              <a:lnSpc>
                <a:spcPct val="110000"/>
              </a:lnSpc>
              <a:spcBef>
                <a:spcPts val="2000"/>
              </a:spcBef>
              <a:spcAft>
                <a:spcPts val="0"/>
              </a:spcAft>
              <a:buSzPts val="2400"/>
              <a:buNone/>
            </a:pPr>
            <a:r>
              <a:rPr lang="en-US" dirty="0">
                <a:sym typeface="Roboto"/>
              </a:rPr>
              <a:t>API for  Extractive Question Answering using BERT model running inside Redis AI </a:t>
            </a:r>
          </a:p>
        </p:txBody>
      </p:sp>
      <p:sp>
        <p:nvSpPr>
          <p:cNvPr id="276" name="Google Shape;276;p38"/>
          <p:cNvSpPr txBox="1"/>
          <p:nvPr/>
        </p:nvSpPr>
        <p:spPr>
          <a:xfrm>
            <a:off x="98500" y="2583900"/>
            <a:ext cx="2308200" cy="738633"/>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a:sym typeface="Arial"/>
              </a:rPr>
              <a:t>Extract &amp; parse cord-19 documents </a:t>
            </a:r>
            <a:endParaRPr>
              <a:sym typeface="Arial"/>
            </a:endParaRPr>
          </a:p>
        </p:txBody>
      </p:sp>
      <p:sp>
        <p:nvSpPr>
          <p:cNvPr id="277" name="Google Shape;277;p38"/>
          <p:cNvSpPr txBox="1"/>
          <p:nvPr/>
        </p:nvSpPr>
        <p:spPr>
          <a:xfrm>
            <a:off x="4773474" y="3410925"/>
            <a:ext cx="1201500" cy="738633"/>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a:sym typeface="Arial"/>
              </a:rPr>
              <a:t>Language</a:t>
            </a:r>
            <a:endParaRPr>
              <a:sym typeface="Arial"/>
            </a:endParaRPr>
          </a:p>
          <a:p>
            <a:pPr marL="0" marR="0" lvl="0" indent="0" algn="ctr" rtl="0">
              <a:lnSpc>
                <a:spcPct val="100000"/>
              </a:lnSpc>
              <a:spcBef>
                <a:spcPts val="0"/>
              </a:spcBef>
              <a:spcAft>
                <a:spcPts val="0"/>
              </a:spcAft>
              <a:buClr>
                <a:srgbClr val="000000"/>
              </a:buClr>
              <a:buSzPts val="1400"/>
              <a:buFont typeface="Arial"/>
              <a:buNone/>
            </a:pPr>
            <a:r>
              <a:rPr lang="en-US">
                <a:sym typeface="Arial"/>
              </a:rPr>
              <a:t>detector</a:t>
            </a:r>
            <a:endParaRPr>
              <a:sym typeface="Arial"/>
            </a:endParaRPr>
          </a:p>
        </p:txBody>
      </p:sp>
      <p:sp>
        <p:nvSpPr>
          <p:cNvPr id="278" name="Google Shape;278;p38"/>
          <p:cNvSpPr txBox="1"/>
          <p:nvPr/>
        </p:nvSpPr>
        <p:spPr>
          <a:xfrm>
            <a:off x="5768926" y="3410925"/>
            <a:ext cx="1308600" cy="738633"/>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a:sym typeface="Arial"/>
              </a:rPr>
              <a:t>Spell</a:t>
            </a:r>
            <a:endParaRPr>
              <a:sym typeface="Arial"/>
            </a:endParaRPr>
          </a:p>
          <a:p>
            <a:pPr marL="0" marR="0" lvl="0" indent="0" algn="ctr" rtl="0">
              <a:lnSpc>
                <a:spcPct val="100000"/>
              </a:lnSpc>
              <a:spcBef>
                <a:spcPts val="0"/>
              </a:spcBef>
              <a:spcAft>
                <a:spcPts val="0"/>
              </a:spcAft>
              <a:buClr>
                <a:srgbClr val="000000"/>
              </a:buClr>
              <a:buSzPts val="1400"/>
              <a:buFont typeface="Arial"/>
              <a:buNone/>
            </a:pPr>
            <a:r>
              <a:rPr lang="en-US">
                <a:sym typeface="Arial"/>
              </a:rPr>
              <a:t> checker</a:t>
            </a:r>
            <a:endParaRPr>
              <a:sym typeface="Arial"/>
            </a:endParaRPr>
          </a:p>
        </p:txBody>
      </p:sp>
      <p:sp>
        <p:nvSpPr>
          <p:cNvPr id="279" name="Google Shape;279;p38"/>
          <p:cNvSpPr txBox="1"/>
          <p:nvPr/>
        </p:nvSpPr>
        <p:spPr>
          <a:xfrm>
            <a:off x="10434975" y="1658650"/>
            <a:ext cx="1201500" cy="503184"/>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400"/>
              <a:buFont typeface="Arial"/>
              <a:buNone/>
            </a:pPr>
            <a:r>
              <a:rPr lang="en-US">
                <a:sym typeface="Arial"/>
              </a:rPr>
              <a:t>Flask API</a:t>
            </a:r>
            <a:endParaRPr>
              <a:sym typeface="Arial"/>
            </a:endParaRPr>
          </a:p>
        </p:txBody>
      </p:sp>
      <p:cxnSp>
        <p:nvCxnSpPr>
          <p:cNvPr id="280" name="Google Shape;280;p38"/>
          <p:cNvCxnSpPr/>
          <p:nvPr/>
        </p:nvCxnSpPr>
        <p:spPr>
          <a:xfrm>
            <a:off x="5257425" y="4117150"/>
            <a:ext cx="435000" cy="0"/>
          </a:xfrm>
          <a:prstGeom prst="straightConnector1">
            <a:avLst/>
          </a:prstGeom>
          <a:noFill/>
          <a:ln w="28575" cap="flat" cmpd="sng">
            <a:solidFill>
              <a:schemeClr val="accent1"/>
            </a:solidFill>
            <a:prstDash val="solid"/>
            <a:round/>
            <a:headEnd type="none" w="sm" len="sm"/>
            <a:tailEnd type="stealth" w="med" len="med"/>
          </a:ln>
        </p:spPr>
      </p:cxnSp>
      <p:cxnSp>
        <p:nvCxnSpPr>
          <p:cNvPr id="281" name="Google Shape;281;p38"/>
          <p:cNvCxnSpPr/>
          <p:nvPr/>
        </p:nvCxnSpPr>
        <p:spPr>
          <a:xfrm>
            <a:off x="13582175" y="5252225"/>
            <a:ext cx="1605900" cy="1605900"/>
          </a:xfrm>
          <a:prstGeom prst="straightConnector1">
            <a:avLst/>
          </a:prstGeom>
          <a:noFill/>
          <a:ln w="9525" cap="flat" cmpd="sng">
            <a:solidFill>
              <a:schemeClr val="accent1"/>
            </a:solidFill>
            <a:prstDash val="solid"/>
            <a:round/>
            <a:headEnd type="none" w="sm" len="sm"/>
            <a:tailEnd type="triangle" w="med" len="med"/>
          </a:ln>
        </p:spPr>
      </p:cxnSp>
      <p:cxnSp>
        <p:nvCxnSpPr>
          <p:cNvPr id="282" name="Google Shape;282;p38"/>
          <p:cNvCxnSpPr/>
          <p:nvPr/>
        </p:nvCxnSpPr>
        <p:spPr>
          <a:xfrm>
            <a:off x="6205725" y="4117150"/>
            <a:ext cx="435000" cy="0"/>
          </a:xfrm>
          <a:prstGeom prst="straightConnector1">
            <a:avLst/>
          </a:prstGeom>
          <a:noFill/>
          <a:ln w="28575" cap="flat" cmpd="sng">
            <a:solidFill>
              <a:schemeClr val="accent1"/>
            </a:solidFill>
            <a:prstDash val="solid"/>
            <a:round/>
            <a:headEnd type="none" w="sm" len="sm"/>
            <a:tailEnd type="stealth" w="med" len="med"/>
          </a:ln>
        </p:spPr>
      </p:cxnSp>
      <p:cxnSp>
        <p:nvCxnSpPr>
          <p:cNvPr id="283" name="Google Shape;283;p38"/>
          <p:cNvCxnSpPr/>
          <p:nvPr/>
        </p:nvCxnSpPr>
        <p:spPr>
          <a:xfrm>
            <a:off x="7737950" y="4117150"/>
            <a:ext cx="435000" cy="0"/>
          </a:xfrm>
          <a:prstGeom prst="straightConnector1">
            <a:avLst/>
          </a:prstGeom>
          <a:noFill/>
          <a:ln w="28575" cap="flat" cmpd="sng">
            <a:solidFill>
              <a:schemeClr val="accent1"/>
            </a:solidFill>
            <a:prstDash val="solid"/>
            <a:round/>
            <a:headEnd type="none" w="sm" len="sm"/>
            <a:tailEnd type="stealth" w="med" len="med"/>
          </a:ln>
        </p:spPr>
      </p:cxnSp>
      <p:sp>
        <p:nvSpPr>
          <p:cNvPr id="284" name="Google Shape;284;p38"/>
          <p:cNvSpPr txBox="1"/>
          <p:nvPr/>
        </p:nvSpPr>
        <p:spPr>
          <a:xfrm>
            <a:off x="7354702" y="3410925"/>
            <a:ext cx="1201500" cy="1015632"/>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a:sym typeface="Arial"/>
              </a:rPr>
              <a:t>Split</a:t>
            </a:r>
            <a:endParaRPr>
              <a:sym typeface="Arial"/>
            </a:endParaRPr>
          </a:p>
          <a:p>
            <a:pPr marL="0" marR="0" lvl="0" indent="0" algn="ctr" rtl="0">
              <a:lnSpc>
                <a:spcPct val="100000"/>
              </a:lnSpc>
              <a:spcBef>
                <a:spcPts val="0"/>
              </a:spcBef>
              <a:spcAft>
                <a:spcPts val="0"/>
              </a:spcAft>
              <a:buClr>
                <a:srgbClr val="000000"/>
              </a:buClr>
              <a:buSzPts val="1400"/>
              <a:buFont typeface="Arial"/>
              <a:buNone/>
            </a:pPr>
            <a:r>
              <a:rPr lang="en-US">
                <a:sym typeface="Arial"/>
              </a:rPr>
              <a:t>paragraphs</a:t>
            </a:r>
            <a:endParaRPr>
              <a:sym typeface="Arial"/>
            </a:endParaRPr>
          </a:p>
        </p:txBody>
      </p:sp>
      <p:cxnSp>
        <p:nvCxnSpPr>
          <p:cNvPr id="285" name="Google Shape;285;p38"/>
          <p:cNvCxnSpPr/>
          <p:nvPr/>
        </p:nvCxnSpPr>
        <p:spPr>
          <a:xfrm flipH="1">
            <a:off x="10131050" y="3487400"/>
            <a:ext cx="432900" cy="300"/>
          </a:xfrm>
          <a:prstGeom prst="straightConnector1">
            <a:avLst/>
          </a:prstGeom>
          <a:noFill/>
          <a:ln w="28575" cap="flat" cmpd="sng">
            <a:solidFill>
              <a:schemeClr val="accent1"/>
            </a:solidFill>
            <a:prstDash val="solid"/>
            <a:round/>
            <a:headEnd type="none" w="sm" len="sm"/>
            <a:tailEnd type="stealth" w="med" len="med"/>
          </a:ln>
        </p:spPr>
      </p:cxnSp>
      <p:sp>
        <p:nvSpPr>
          <p:cNvPr id="286" name="Google Shape;286;p38"/>
          <p:cNvSpPr txBox="1"/>
          <p:nvPr/>
        </p:nvSpPr>
        <p:spPr>
          <a:xfrm>
            <a:off x="5837300" y="5337600"/>
            <a:ext cx="1517400" cy="46163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a:sym typeface="Arial"/>
              </a:rPr>
              <a:t>RedisGears</a:t>
            </a:r>
            <a:endParaRPr>
              <a:sym typeface="Arial"/>
            </a:endParaRPr>
          </a:p>
        </p:txBody>
      </p:sp>
      <p:sp>
        <p:nvSpPr>
          <p:cNvPr id="287" name="Google Shape;287;p38"/>
          <p:cNvSpPr txBox="1"/>
          <p:nvPr/>
        </p:nvSpPr>
        <p:spPr>
          <a:xfrm>
            <a:off x="9085775" y="5337600"/>
            <a:ext cx="1517400" cy="46163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a:sym typeface="Arial"/>
              </a:rPr>
              <a:t>RedisAI</a:t>
            </a:r>
            <a:endParaRPr>
              <a:sym typeface="Arial"/>
            </a:endParaRPr>
          </a:p>
        </p:txBody>
      </p:sp>
      <p:sp>
        <p:nvSpPr>
          <p:cNvPr id="288" name="Google Shape;288;p38"/>
          <p:cNvSpPr txBox="1"/>
          <p:nvPr/>
        </p:nvSpPr>
        <p:spPr>
          <a:xfrm>
            <a:off x="9009025" y="3518625"/>
            <a:ext cx="1353300" cy="46163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a:sym typeface="Arial"/>
              </a:rPr>
              <a:t>RedisAI</a:t>
            </a:r>
            <a:endParaRPr>
              <a:sym typeface="Arial"/>
            </a:endParaRPr>
          </a:p>
        </p:txBody>
      </p:sp>
      <p:cxnSp>
        <p:nvCxnSpPr>
          <p:cNvPr id="289" name="Google Shape;289;p38"/>
          <p:cNvCxnSpPr/>
          <p:nvPr/>
        </p:nvCxnSpPr>
        <p:spPr>
          <a:xfrm>
            <a:off x="10131050" y="3838200"/>
            <a:ext cx="493200" cy="8700"/>
          </a:xfrm>
          <a:prstGeom prst="straightConnector1">
            <a:avLst/>
          </a:prstGeom>
          <a:noFill/>
          <a:ln w="28575" cap="flat" cmpd="sng">
            <a:solidFill>
              <a:schemeClr val="accent1"/>
            </a:solidFill>
            <a:prstDash val="solid"/>
            <a:round/>
            <a:headEnd type="none" w="sm" len="sm"/>
            <a:tailEnd type="stealth"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4"/>
          <p:cNvSpPr txBox="1">
            <a:spLocks noGrp="1"/>
          </p:cNvSpPr>
          <p:nvPr>
            <p:ph type="subTitle" idx="4294967295"/>
          </p:nvPr>
        </p:nvSpPr>
        <p:spPr>
          <a:xfrm>
            <a:off x="1068513" y="357152"/>
            <a:ext cx="7105490" cy="839787"/>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2100"/>
              </a:spcAft>
              <a:buClr>
                <a:schemeClr val="accent3"/>
              </a:buClr>
              <a:buSzPts val="2400"/>
              <a:buFont typeface="Trebuchet MS"/>
              <a:buNone/>
            </a:pPr>
            <a:r>
              <a:rPr lang="en-US" sz="4000" dirty="0">
                <a:sym typeface="Roboto"/>
              </a:rPr>
              <a:t>Next</a:t>
            </a:r>
            <a:r>
              <a:rPr lang="en-US" dirty="0">
                <a:sym typeface="Roboto"/>
              </a:rPr>
              <a:t> </a:t>
            </a:r>
            <a:r>
              <a:rPr lang="en-US" sz="4000" dirty="0">
                <a:sym typeface="Roboto"/>
              </a:rPr>
              <a:t>Steps</a:t>
            </a:r>
          </a:p>
        </p:txBody>
      </p:sp>
      <p:pic>
        <p:nvPicPr>
          <p:cNvPr id="337" name="Google Shape;337;p44"/>
          <p:cNvPicPr preferRelativeResize="0"/>
          <p:nvPr/>
        </p:nvPicPr>
        <p:blipFill rotWithShape="1">
          <a:blip r:embed="rId3">
            <a:alphaModFix/>
          </a:blip>
          <a:srcRect/>
          <a:stretch/>
        </p:blipFill>
        <p:spPr>
          <a:xfrm>
            <a:off x="7124710" y="1055650"/>
            <a:ext cx="3514725" cy="4257675"/>
          </a:xfrm>
          <a:prstGeom prst="rect">
            <a:avLst/>
          </a:prstGeom>
          <a:noFill/>
          <a:ln>
            <a:noFill/>
          </a:ln>
        </p:spPr>
      </p:pic>
      <p:graphicFrame>
        <p:nvGraphicFramePr>
          <p:cNvPr id="339" name="Google Shape;336;p44">
            <a:extLst>
              <a:ext uri="{FF2B5EF4-FFF2-40B4-BE49-F238E27FC236}">
                <a16:creationId xmlns:a16="http://schemas.microsoft.com/office/drawing/2014/main" id="{E0E58781-2C3D-EFFE-46A3-CD89EED9F234}"/>
              </a:ext>
            </a:extLst>
          </p:cNvPr>
          <p:cNvGraphicFramePr/>
          <p:nvPr>
            <p:extLst>
              <p:ext uri="{D42A27DB-BD31-4B8C-83A1-F6EECF244321}">
                <p14:modId xmlns:p14="http://schemas.microsoft.com/office/powerpoint/2010/main" val="2817703195"/>
              </p:ext>
            </p:extLst>
          </p:nvPr>
        </p:nvGraphicFramePr>
        <p:xfrm>
          <a:off x="113015" y="677069"/>
          <a:ext cx="11383768" cy="498399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a:extLst>
              <a:ext uri="{FF2B5EF4-FFF2-40B4-BE49-F238E27FC236}">
                <a16:creationId xmlns:a16="http://schemas.microsoft.com/office/drawing/2014/main" id="{923A080B-E55B-8DE5-A673-5E3B5C3346C9}"/>
              </a:ext>
            </a:extLst>
          </p:cNvPr>
          <p:cNvSpPr txBox="1"/>
          <p:nvPr/>
        </p:nvSpPr>
        <p:spPr>
          <a:xfrm>
            <a:off x="3021459" y="5337895"/>
            <a:ext cx="6149082" cy="646331"/>
          </a:xfrm>
          <a:prstGeom prst="rect">
            <a:avLst/>
          </a:prstGeom>
          <a:noFill/>
        </p:spPr>
        <p:txBody>
          <a:bodyPr wrap="square">
            <a:spAutoFit/>
          </a:bodyPr>
          <a:lstStyle/>
          <a:p>
            <a:pPr algn="ctr"/>
            <a:r>
              <a:rPr lang="en-GB" dirty="0">
                <a:solidFill>
                  <a:schemeClr val="dk1"/>
                </a:solidFill>
                <a:latin typeface="Calibri"/>
                <a:ea typeface="Calibri"/>
                <a:cs typeface="Calibri"/>
                <a:sym typeface="Calibri"/>
              </a:rPr>
              <a:t>I</a:t>
            </a:r>
            <a:r>
              <a:rPr lang="en-GB" sz="1800" b="0" i="0" u="none" strike="noStrike" cap="none" dirty="0">
                <a:solidFill>
                  <a:schemeClr val="dk1"/>
                </a:solidFill>
                <a:latin typeface="Calibri"/>
                <a:ea typeface="Calibri"/>
                <a:cs typeface="Calibri"/>
                <a:sym typeface="Calibri"/>
              </a:rPr>
              <a:t>f you want to read your papers in oculus quest – let’s work on making it happened</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5"/>
          <p:cNvSpPr txBox="1">
            <a:spLocks noGrp="1"/>
          </p:cNvSpPr>
          <p:nvPr>
            <p:ph type="subTitle" idx="4294967295"/>
          </p:nvPr>
        </p:nvSpPr>
        <p:spPr>
          <a:xfrm>
            <a:off x="938373" y="574301"/>
            <a:ext cx="7274104" cy="839787"/>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2100"/>
              </a:spcAft>
              <a:buClr>
                <a:schemeClr val="accent3"/>
              </a:buClr>
              <a:buSzPts val="2400"/>
              <a:buFont typeface="Trebuchet MS"/>
              <a:buNone/>
            </a:pPr>
            <a:r>
              <a:rPr lang="en-US" sz="4000" dirty="0">
                <a:sym typeface="Roboto"/>
              </a:rPr>
              <a:t>Resources</a:t>
            </a:r>
            <a:endParaRPr sz="4000" dirty="0">
              <a:sym typeface="Roboto"/>
            </a:endParaRPr>
          </a:p>
        </p:txBody>
      </p:sp>
      <p:sp>
        <p:nvSpPr>
          <p:cNvPr id="344" name="Google Shape;344;p45"/>
          <p:cNvSpPr txBox="1">
            <a:spLocks noGrp="1"/>
          </p:cNvSpPr>
          <p:nvPr>
            <p:ph type="body" idx="4294967295"/>
          </p:nvPr>
        </p:nvSpPr>
        <p:spPr>
          <a:xfrm>
            <a:off x="938373" y="1957922"/>
            <a:ext cx="10315253" cy="2942155"/>
          </a:xfrm>
          <a:prstGeom prst="rect">
            <a:avLst/>
          </a:prstGeom>
          <a:noFill/>
          <a:ln>
            <a:noFill/>
          </a:ln>
        </p:spPr>
        <p:txBody>
          <a:bodyPr spcFirstLastPara="1" wrap="square" lIns="121900" tIns="121900" rIns="121900" bIns="121900" anchor="t" anchorCtr="0">
            <a:noAutofit/>
          </a:bodyPr>
          <a:lstStyle/>
          <a:p>
            <a:r>
              <a:rPr lang="en-GB" sz="1800" b="0" i="0" u="none" strike="noStrike" dirty="0">
                <a:solidFill>
                  <a:srgbClr val="5BB7DB"/>
                </a:solidFill>
                <a:effectLst/>
                <a:hlinkClick r:id="rId3"/>
              </a:rPr>
              <a:t>The Pattern</a:t>
            </a:r>
            <a:r>
              <a:rPr lang="en-GB" sz="1800" b="0" i="0" dirty="0">
                <a:solidFill>
                  <a:srgbClr val="4A4A4A"/>
                </a:solidFill>
                <a:effectLst/>
              </a:rPr>
              <a:t> - Advanced Machine Learning NLP pipeline (3 pipelines inside) to help medical community to work with large amounts of unstructured information. Full code on </a:t>
            </a:r>
            <a:r>
              <a:rPr lang="en-GB" sz="1800" b="0" i="0" dirty="0">
                <a:solidFill>
                  <a:srgbClr val="4A4A4A"/>
                </a:solidFill>
                <a:effectLst/>
                <a:hlinkClick r:id="rId4"/>
              </a:rPr>
              <a:t>GitHub</a:t>
            </a:r>
            <a:endParaRPr lang="en-GB" sz="1800" b="0" i="0" dirty="0">
              <a:solidFill>
                <a:srgbClr val="4A4A4A"/>
              </a:solidFill>
              <a:effectLst/>
            </a:endParaRPr>
          </a:p>
          <a:p>
            <a:r>
              <a:rPr lang="en-GB" sz="1800" b="0" i="0" u="none" strike="noStrike" dirty="0">
                <a:solidFill>
                  <a:srgbClr val="5BB7DB"/>
                </a:solidFill>
                <a:effectLst/>
                <a:hlinkClick r:id="rId5"/>
              </a:rPr>
              <a:t>Reference Architecture for AI</a:t>
            </a:r>
            <a:r>
              <a:rPr lang="en-GB" sz="1800" b="0" i="0" dirty="0">
                <a:solidFill>
                  <a:srgbClr val="4A4A4A"/>
                </a:solidFill>
                <a:effectLst/>
              </a:rPr>
              <a:t> - open-source community platform to discuss how to deploy Machine Learning products into production with trade offs and performance benchmarks</a:t>
            </a:r>
          </a:p>
          <a:p>
            <a:r>
              <a:rPr lang="en-GB" sz="1800" b="0" i="0" u="none" strike="noStrike" dirty="0">
                <a:solidFill>
                  <a:srgbClr val="5BB7DB"/>
                </a:solidFill>
                <a:effectLst/>
                <a:hlinkClick r:id="rId6"/>
              </a:rPr>
              <a:t>Terraphim AI</a:t>
            </a:r>
            <a:r>
              <a:rPr lang="en-GB" sz="1800" b="0" i="0" dirty="0">
                <a:solidFill>
                  <a:srgbClr val="4A4A4A"/>
                </a:solidFill>
                <a:effectLst/>
              </a:rPr>
              <a:t> Privacy First AI assistant (learnings from The Pattern for personal use)</a:t>
            </a:r>
          </a:p>
          <a:p>
            <a:r>
              <a:rPr lang="en-GB" sz="1800" b="0" i="0" u="none" strike="noStrike" dirty="0">
                <a:solidFill>
                  <a:srgbClr val="5BB7DB"/>
                </a:solidFill>
                <a:effectLst/>
                <a:hlinkClick r:id="rId7"/>
              </a:rPr>
              <a:t>Metacortex Engineering</a:t>
            </a:r>
            <a:r>
              <a:rPr lang="en-GB" sz="1800" b="0" i="0" u="none" strike="noStrike" dirty="0">
                <a:solidFill>
                  <a:srgbClr val="5BB7DB"/>
                </a:solidFill>
                <a:effectLst/>
              </a:rPr>
              <a:t> </a:t>
            </a:r>
            <a:r>
              <a:rPr lang="en-GB" sz="1800" b="0" i="0" dirty="0">
                <a:solidFill>
                  <a:srgbClr val="4A4A4A"/>
                </a:solidFill>
                <a:effectLst/>
              </a:rPr>
              <a:t>Engineering practices for AI and human ethical collaboration and alignment</a:t>
            </a:r>
          </a:p>
          <a:p>
            <a:r>
              <a:rPr lang="en-US" sz="1800" dirty="0"/>
              <a:t>Join our team on </a:t>
            </a:r>
            <a:r>
              <a:rPr lang="en-US" sz="1800" dirty="0">
                <a:hlinkClick r:id="rId8"/>
              </a:rPr>
              <a:t>Discord</a:t>
            </a:r>
            <a:r>
              <a:rPr lang="en-US" sz="1800" dirty="0"/>
              <a:t> </a:t>
            </a:r>
          </a:p>
          <a:p>
            <a:r>
              <a:rPr lang="en-US" sz="1800" dirty="0"/>
              <a:t>Email: </a:t>
            </a:r>
            <a:r>
              <a:rPr lang="en-US" sz="1800" dirty="0">
                <a:hlinkClick r:id="rId9"/>
              </a:rPr>
              <a:t>alex@applied-knowledge.systems</a:t>
            </a:r>
            <a:r>
              <a:rPr lang="en-US" sz="1800" dirty="0"/>
              <a:t> </a:t>
            </a:r>
            <a:endParaRPr sz="1800" dirty="0"/>
          </a:p>
          <a:p>
            <a:pPr marL="0" lvl="0" indent="0" algn="l" rtl="0">
              <a:lnSpc>
                <a:spcPct val="115000"/>
              </a:lnSpc>
              <a:spcBef>
                <a:spcPts val="2000"/>
              </a:spcBef>
              <a:spcAft>
                <a:spcPts val="0"/>
              </a:spcAft>
              <a:buSzPts val="2400"/>
              <a:buNone/>
            </a:pPr>
            <a:endParaRPr sz="1800" dirty="0"/>
          </a:p>
          <a:p>
            <a:pPr marL="0" lvl="0" indent="0" algn="l" rtl="0">
              <a:lnSpc>
                <a:spcPct val="115000"/>
              </a:lnSpc>
              <a:spcBef>
                <a:spcPts val="2000"/>
              </a:spcBef>
              <a:spcAft>
                <a:spcPts val="2100"/>
              </a:spcAft>
              <a:buClr>
                <a:schemeClr val="dk1"/>
              </a:buClr>
              <a:buSzPts val="1100"/>
              <a:buFont typeface="Arial"/>
              <a:buNone/>
            </a:pPr>
            <a:endParaRPr sz="18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6"/>
          <p:cNvSpPr txBox="1">
            <a:spLocks noGrp="1"/>
          </p:cNvSpPr>
          <p:nvPr>
            <p:ph type="subTitle" idx="4294967295"/>
          </p:nvPr>
        </p:nvSpPr>
        <p:spPr>
          <a:xfrm>
            <a:off x="1101014" y="824234"/>
            <a:ext cx="8548688" cy="839787"/>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2100"/>
              </a:spcAft>
              <a:buClr>
                <a:schemeClr val="accent3"/>
              </a:buClr>
              <a:buSzPts val="2400"/>
              <a:buFont typeface="Trebuchet MS"/>
              <a:buNone/>
            </a:pPr>
            <a:r>
              <a:rPr lang="en-US" sz="4000" dirty="0">
                <a:sym typeface="Roboto"/>
              </a:rPr>
              <a:t>References</a:t>
            </a:r>
            <a:endParaRPr sz="4000" dirty="0">
              <a:sym typeface="Roboto"/>
            </a:endParaRPr>
          </a:p>
        </p:txBody>
      </p:sp>
      <p:sp>
        <p:nvSpPr>
          <p:cNvPr id="351" name="Google Shape;351;p46"/>
          <p:cNvSpPr txBox="1">
            <a:spLocks noGrp="1"/>
          </p:cNvSpPr>
          <p:nvPr>
            <p:ph type="body" idx="4294967295"/>
          </p:nvPr>
        </p:nvSpPr>
        <p:spPr>
          <a:xfrm>
            <a:off x="708917" y="1907337"/>
            <a:ext cx="9091613" cy="2320925"/>
          </a:xfrm>
          <a:prstGeom prst="rect">
            <a:avLst/>
          </a:prstGeom>
          <a:noFill/>
          <a:ln>
            <a:noFill/>
          </a:ln>
        </p:spPr>
        <p:txBody>
          <a:bodyPr spcFirstLastPara="1" wrap="square" lIns="121900" tIns="121900" rIns="121900" bIns="121900" anchor="t" anchorCtr="0">
            <a:noAutofit/>
          </a:bodyPr>
          <a:lstStyle/>
          <a:p>
            <a:pPr marL="457200" lvl="0" indent="-381000" algn="l" rtl="0">
              <a:lnSpc>
                <a:spcPct val="115000"/>
              </a:lnSpc>
              <a:spcBef>
                <a:spcPts val="0"/>
              </a:spcBef>
              <a:spcAft>
                <a:spcPts val="0"/>
              </a:spcAft>
              <a:buClr>
                <a:srgbClr val="FFFFFF"/>
              </a:buClr>
              <a:buSzPts val="2400"/>
              <a:buFont typeface="Roboto"/>
              <a:buChar char="●"/>
            </a:pPr>
            <a:r>
              <a:rPr lang="en-US" dirty="0">
                <a:sym typeface="Roboto"/>
                <a:hlinkClick r:id="rId3"/>
              </a:rPr>
              <a:t>Measuring Discourse Bias Using Text Network Analysis</a:t>
            </a:r>
            <a:endParaRPr dirty="0">
              <a:sym typeface="Roboto"/>
            </a:endParaRPr>
          </a:p>
          <a:p>
            <a:pPr marL="457200" lvl="0" indent="-381000" algn="l" rtl="0">
              <a:lnSpc>
                <a:spcPct val="115000"/>
              </a:lnSpc>
              <a:spcBef>
                <a:spcPts val="0"/>
              </a:spcBef>
              <a:spcAft>
                <a:spcPts val="0"/>
              </a:spcAft>
              <a:buClr>
                <a:srgbClr val="FFFFFF"/>
              </a:buClr>
              <a:buSzPts val="2400"/>
              <a:buFont typeface="Roboto"/>
              <a:buChar char="●"/>
            </a:pPr>
            <a:r>
              <a:rPr lang="en-US" dirty="0">
                <a:sym typeface="Roboto"/>
                <a:hlinkClick r:id="rId4"/>
              </a:rPr>
              <a:t>Open Domain Question/Answering</a:t>
            </a:r>
            <a:endParaRPr dirty="0">
              <a:sym typeface="Roboto"/>
            </a:endParaRPr>
          </a:p>
          <a:p>
            <a:pPr marL="457200" lvl="0" indent="-381000" algn="l" rtl="0">
              <a:lnSpc>
                <a:spcPct val="115000"/>
              </a:lnSpc>
              <a:spcBef>
                <a:spcPts val="2100"/>
              </a:spcBef>
              <a:spcAft>
                <a:spcPts val="0"/>
              </a:spcAft>
              <a:buClr>
                <a:srgbClr val="FFFFFF"/>
              </a:buClr>
              <a:buSzPts val="2400"/>
              <a:buFont typeface="Roboto"/>
              <a:buChar char="●"/>
            </a:pPr>
            <a:r>
              <a:rPr lang="en-US" dirty="0">
                <a:sym typeface="Roboto"/>
                <a:hlinkClick r:id="rId5"/>
              </a:rPr>
              <a:t>The Knowledge Graph Cookbook</a:t>
            </a:r>
            <a:endParaRPr dirty="0">
              <a:sym typeface="Roboto"/>
            </a:endParaRPr>
          </a:p>
          <a:p>
            <a:pPr marL="457200" lvl="0" indent="-381000" algn="l" rtl="0">
              <a:lnSpc>
                <a:spcPct val="115000"/>
              </a:lnSpc>
              <a:spcBef>
                <a:spcPts val="2100"/>
              </a:spcBef>
              <a:spcAft>
                <a:spcPts val="0"/>
              </a:spcAft>
              <a:buClr>
                <a:srgbClr val="FFFFFF"/>
              </a:buClr>
              <a:buSzPts val="2400"/>
              <a:buFont typeface="Roboto"/>
              <a:buChar char="●"/>
            </a:pPr>
            <a:r>
              <a:rPr lang="en-US" dirty="0">
                <a:sym typeface="Roboto"/>
                <a:hlinkClick r:id="rId6"/>
              </a:rPr>
              <a:t>Entity Co-occurrence graphs as Mind Maps</a:t>
            </a:r>
            <a:endParaRPr dirty="0">
              <a:sym typeface="Roboto"/>
            </a:endParaRPr>
          </a:p>
          <a:p>
            <a:pPr marL="457200" lvl="0" indent="-381000" algn="l" rtl="0">
              <a:lnSpc>
                <a:spcPct val="115000"/>
              </a:lnSpc>
              <a:spcBef>
                <a:spcPts val="2100"/>
              </a:spcBef>
              <a:spcAft>
                <a:spcPts val="0"/>
              </a:spcAft>
              <a:buClr>
                <a:srgbClr val="FFFFFF"/>
              </a:buClr>
              <a:buSzPts val="2400"/>
              <a:buFont typeface="Roboto"/>
              <a:buChar char="●"/>
            </a:pPr>
            <a:r>
              <a:rPr lang="en-US" dirty="0">
                <a:sym typeface="Roboto"/>
                <a:hlinkClick r:id="rId7"/>
              </a:rPr>
              <a:t>The Pattern project</a:t>
            </a:r>
            <a:r>
              <a:rPr lang="en-US" dirty="0">
                <a:sym typeface="Roboto"/>
              </a:rPr>
              <a:t> </a:t>
            </a:r>
            <a:endParaRPr dirty="0">
              <a:sym typeface="Roboto"/>
            </a:endParaRPr>
          </a:p>
          <a:p>
            <a:pPr marL="0" lvl="0" indent="0" algn="l" rtl="0">
              <a:lnSpc>
                <a:spcPct val="115000"/>
              </a:lnSpc>
              <a:spcBef>
                <a:spcPts val="2100"/>
              </a:spcBef>
              <a:spcAft>
                <a:spcPts val="0"/>
              </a:spcAft>
              <a:buNone/>
            </a:pPr>
            <a:endParaRPr dirty="0">
              <a:sym typeface="Roboto"/>
            </a:endParaRPr>
          </a:p>
          <a:p>
            <a:pPr marL="0" lvl="0" indent="0" algn="l" rtl="0">
              <a:lnSpc>
                <a:spcPct val="115000"/>
              </a:lnSpc>
              <a:spcBef>
                <a:spcPts val="2100"/>
              </a:spcBef>
              <a:spcAft>
                <a:spcPts val="0"/>
              </a:spcAft>
              <a:buNone/>
            </a:pPr>
            <a:endParaRPr dirty="0">
              <a:sym typeface="Roboto"/>
            </a:endParaRPr>
          </a:p>
          <a:p>
            <a:pPr marL="0" lvl="0" indent="0" algn="l" rtl="0">
              <a:lnSpc>
                <a:spcPct val="115000"/>
              </a:lnSpc>
              <a:spcBef>
                <a:spcPts val="2100"/>
              </a:spcBef>
              <a:spcAft>
                <a:spcPts val="2100"/>
              </a:spcAft>
              <a:buSzPts val="2400"/>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35A04CF-97D4-4FF7-B359-C546B1F6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1DE7243B-5109-444B-8FAF-7437C66BC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1332" cy="6858000"/>
          </a:xfrm>
          <a:custGeom>
            <a:avLst/>
            <a:gdLst>
              <a:gd name="connsiteX0" fmla="*/ 4421332 w 4421332"/>
              <a:gd name="connsiteY0" fmla="*/ 0 h 6858000"/>
              <a:gd name="connsiteX1" fmla="*/ 69075 w 4421332"/>
              <a:gd name="connsiteY1" fmla="*/ 0 h 6858000"/>
              <a:gd name="connsiteX2" fmla="*/ 35131 w 4421332"/>
              <a:gd name="connsiteY2" fmla="*/ 267128 h 6858000"/>
              <a:gd name="connsiteX3" fmla="*/ 0 w 4421332"/>
              <a:gd name="connsiteY3" fmla="*/ 962845 h 6858000"/>
              <a:gd name="connsiteX4" fmla="*/ 3276103 w 4421332"/>
              <a:gd name="connsiteY4" fmla="*/ 6782205 h 6858000"/>
              <a:gd name="connsiteX5" fmla="*/ 3407923 w 4421332"/>
              <a:gd name="connsiteY5" fmla="*/ 6858000 h 6858000"/>
              <a:gd name="connsiteX6" fmla="*/ 4421332 w 4421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332" h="6858000">
                <a:moveTo>
                  <a:pt x="4421332" y="0"/>
                </a:moveTo>
                <a:lnTo>
                  <a:pt x="69075" y="0"/>
                </a:lnTo>
                <a:lnTo>
                  <a:pt x="35131" y="267128"/>
                </a:lnTo>
                <a:cubicBezTo>
                  <a:pt x="11901" y="495874"/>
                  <a:pt x="0" y="727970"/>
                  <a:pt x="0" y="962845"/>
                </a:cubicBezTo>
                <a:cubicBezTo>
                  <a:pt x="0" y="3429034"/>
                  <a:pt x="1312002" y="5588789"/>
                  <a:pt x="3276103" y="6782205"/>
                </a:cubicBezTo>
                <a:lnTo>
                  <a:pt x="3407923" y="6858000"/>
                </a:lnTo>
                <a:lnTo>
                  <a:pt x="442133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4C5D6221-DA7B-4611-AA26-7D8E349FD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232227" cy="6858000"/>
          </a:xfrm>
          <a:custGeom>
            <a:avLst/>
            <a:gdLst>
              <a:gd name="connsiteX0" fmla="*/ 0 w 4232227"/>
              <a:gd name="connsiteY0" fmla="*/ 0 h 6858000"/>
              <a:gd name="connsiteX1" fmla="*/ 4161853 w 4232227"/>
              <a:gd name="connsiteY1" fmla="*/ 0 h 6858000"/>
              <a:gd name="connsiteX2" fmla="*/ 4197953 w 4232227"/>
              <a:gd name="connsiteY2" fmla="*/ 284091 h 6858000"/>
              <a:gd name="connsiteX3" fmla="*/ 4232227 w 4232227"/>
              <a:gd name="connsiteY3" fmla="*/ 962844 h 6858000"/>
              <a:gd name="connsiteX4" fmla="*/ 758007 w 4232227"/>
              <a:gd name="connsiteY4" fmla="*/ 6800152 h 6858000"/>
              <a:gd name="connsiteX5" fmla="*/ 645060 w 4232227"/>
              <a:gd name="connsiteY5" fmla="*/ 6858000 h 6858000"/>
              <a:gd name="connsiteX6" fmla="*/ 0 w 423222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2227" h="6858000">
                <a:moveTo>
                  <a:pt x="0" y="0"/>
                </a:moveTo>
                <a:lnTo>
                  <a:pt x="4161853" y="0"/>
                </a:lnTo>
                <a:lnTo>
                  <a:pt x="4197953" y="284091"/>
                </a:lnTo>
                <a:cubicBezTo>
                  <a:pt x="4220617" y="507260"/>
                  <a:pt x="4232227" y="733696"/>
                  <a:pt x="4232227" y="962844"/>
                </a:cubicBezTo>
                <a:cubicBezTo>
                  <a:pt x="4232227" y="3483472"/>
                  <a:pt x="2827409" y="5675986"/>
                  <a:pt x="758007" y="6800152"/>
                </a:cubicBezTo>
                <a:lnTo>
                  <a:pt x="645060" y="6858000"/>
                </a:lnTo>
                <a:lnTo>
                  <a:pt x="0" y="685800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73C27E-7554-DBD4-EFDB-E6915D4C37D7}"/>
              </a:ext>
            </a:extLst>
          </p:cNvPr>
          <p:cNvSpPr>
            <a:spLocks noGrp="1"/>
          </p:cNvSpPr>
          <p:nvPr>
            <p:ph type="title"/>
          </p:nvPr>
        </p:nvSpPr>
        <p:spPr>
          <a:xfrm>
            <a:off x="804672" y="1412489"/>
            <a:ext cx="2871095" cy="2156621"/>
          </a:xfrm>
        </p:spPr>
        <p:txBody>
          <a:bodyPr vert="horz" lIns="91440" tIns="45720" rIns="91440" bIns="45720" rtlCol="0" anchor="t">
            <a:normAutofit/>
          </a:bodyPr>
          <a:lstStyle/>
          <a:p>
            <a:r>
              <a:rPr lang="en-US" sz="3600" kern="1200" dirty="0">
                <a:solidFill>
                  <a:srgbClr val="FFFFFF"/>
                </a:solidFill>
                <a:latin typeface="+mj-lt"/>
                <a:ea typeface="+mj-ea"/>
                <a:cs typeface="+mj-cs"/>
              </a:rPr>
              <a:t>Will Vendor Help??</a:t>
            </a:r>
          </a:p>
        </p:txBody>
      </p:sp>
      <p:sp>
        <p:nvSpPr>
          <p:cNvPr id="4" name="Content Placeholder 2">
            <a:extLst>
              <a:ext uri="{FF2B5EF4-FFF2-40B4-BE49-F238E27FC236}">
                <a16:creationId xmlns:a16="http://schemas.microsoft.com/office/drawing/2014/main" id="{64BA385B-CE17-4140-C4BD-F423995A9809}"/>
              </a:ext>
            </a:extLst>
          </p:cNvPr>
          <p:cNvSpPr txBox="1">
            <a:spLocks noGrp="1"/>
          </p:cNvSpPr>
          <p:nvPr>
            <p:ph idx="1"/>
          </p:nvPr>
        </p:nvSpPr>
        <p:spPr>
          <a:xfrm>
            <a:off x="5036900" y="2084569"/>
            <a:ext cx="6984772" cy="229917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sz="2800" b="0" i="0" dirty="0">
                <a:effectLst/>
              </a:rPr>
              <a:t>Released on 15th of November</a:t>
            </a:r>
            <a:r>
              <a:rPr lang="en-US" sz="2800" dirty="0"/>
              <a:t> </a:t>
            </a:r>
            <a:r>
              <a:rPr lang="en-US" sz="2800" b="0" i="0" dirty="0">
                <a:effectLst/>
              </a:rPr>
              <a:t>2022</a:t>
            </a:r>
            <a:r>
              <a:rPr lang="en-US" sz="2800" dirty="0"/>
              <a:t>, </a:t>
            </a:r>
            <a:r>
              <a:rPr lang="en-US" sz="2800" b="0" i="0" dirty="0">
                <a:effectLst/>
              </a:rPr>
              <a:t>after just a few days online — and tons of Twitter criticism — Meta-formerly-Facebook has taken down an AI it created that writes vaguely-plausible-sounding-but-ultimately-nonsensical academic papers.  </a:t>
            </a:r>
            <a:r>
              <a:rPr lang="en-US" sz="2800" dirty="0">
                <a:hlinkClick r:id="rId2"/>
              </a:rPr>
              <a:t>source</a:t>
            </a:r>
            <a:endParaRPr lang="en-US" sz="2800" dirty="0"/>
          </a:p>
        </p:txBody>
      </p:sp>
      <p:sp>
        <p:nvSpPr>
          <p:cNvPr id="9" name="Title 1">
            <a:extLst>
              <a:ext uri="{FF2B5EF4-FFF2-40B4-BE49-F238E27FC236}">
                <a16:creationId xmlns:a16="http://schemas.microsoft.com/office/drawing/2014/main" id="{1C54A6B8-53C2-10DE-84DA-9A1E952FB1E1}"/>
              </a:ext>
            </a:extLst>
          </p:cNvPr>
          <p:cNvSpPr txBox="1">
            <a:spLocks/>
          </p:cNvSpPr>
          <p:nvPr/>
        </p:nvSpPr>
        <p:spPr>
          <a:xfrm>
            <a:off x="5036899" y="605393"/>
            <a:ext cx="3598054" cy="733213"/>
          </a:xfrm>
          <a:prstGeom prst="rect">
            <a:avLst/>
          </a:prstGeom>
        </p:spPr>
        <p:txBody>
          <a:bodyPr vert="horz" lIns="91440" tIns="45720" rIns="91440" bIns="45720" rtlCol="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000" b="1" dirty="0">
                <a:latin typeface="+mn-lt"/>
                <a:ea typeface="+mn-ea"/>
                <a:cs typeface="+mn-cs"/>
              </a:rPr>
              <a:t>Galactica AI</a:t>
            </a:r>
          </a:p>
        </p:txBody>
      </p:sp>
    </p:spTree>
    <p:extLst>
      <p:ext uri="{BB962C8B-B14F-4D97-AF65-F5344CB8AC3E}">
        <p14:creationId xmlns:p14="http://schemas.microsoft.com/office/powerpoint/2010/main" val="3068048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9DC57F7-F66E-4298-2FB1-7B239D29F466}"/>
              </a:ext>
            </a:extLst>
          </p:cNvPr>
          <p:cNvSpPr>
            <a:spLocks noGrp="1"/>
          </p:cNvSpPr>
          <p:nvPr>
            <p:ph type="title"/>
          </p:nvPr>
        </p:nvSpPr>
        <p:spPr>
          <a:xfrm>
            <a:off x="643466" y="321734"/>
            <a:ext cx="6891187" cy="1135737"/>
          </a:xfrm>
        </p:spPr>
        <p:txBody>
          <a:bodyPr vert="horz" lIns="91440" tIns="45720" rIns="91440" bIns="45720" rtlCol="0" anchor="ctr">
            <a:normAutofit/>
          </a:bodyPr>
          <a:lstStyle/>
          <a:p>
            <a:r>
              <a:rPr lang="en-US" sz="4000" dirty="0"/>
              <a:t>Journey</a:t>
            </a:r>
          </a:p>
        </p:txBody>
      </p:sp>
      <p:sp>
        <p:nvSpPr>
          <p:cNvPr id="11" name="TextBox 10">
            <a:extLst>
              <a:ext uri="{FF2B5EF4-FFF2-40B4-BE49-F238E27FC236}">
                <a16:creationId xmlns:a16="http://schemas.microsoft.com/office/drawing/2014/main" id="{F9F1AFE9-4F30-CE51-7522-1D4235D28745}"/>
              </a:ext>
            </a:extLst>
          </p:cNvPr>
          <p:cNvSpPr txBox="1"/>
          <p:nvPr/>
        </p:nvSpPr>
        <p:spPr>
          <a:xfrm>
            <a:off x="643467" y="1782981"/>
            <a:ext cx="7183855" cy="4393982"/>
          </a:xfrm>
          <a:prstGeom prst="rect">
            <a:avLst/>
          </a:prstGeom>
        </p:spPr>
        <p:txBody>
          <a:bodyPr vert="horz" lIns="91440" tIns="45720" rIns="91440" bIns="45720" rtlCol="0">
            <a:normAutofit fontScale="92500" lnSpcReduction="10000"/>
          </a:bodyPr>
          <a:lstStyle/>
          <a:p>
            <a:pPr marL="139700" indent="-228600">
              <a:lnSpc>
                <a:spcPct val="90000"/>
              </a:lnSpc>
              <a:spcAft>
                <a:spcPts val="600"/>
              </a:spcAft>
              <a:buFont typeface="Arial" panose="020B0604020202020204" pitchFamily="34" charset="0"/>
              <a:buChar char="•"/>
            </a:pPr>
            <a:r>
              <a:rPr lang="en-US" sz="2000" dirty="0"/>
              <a:t>During lockdown: </a:t>
            </a:r>
          </a:p>
          <a:p>
            <a:pPr marL="254000">
              <a:lnSpc>
                <a:spcPct val="90000"/>
              </a:lnSpc>
              <a:spcAft>
                <a:spcPts val="600"/>
              </a:spcAft>
            </a:pPr>
            <a:r>
              <a:rPr lang="en-US" sz="2000" dirty="0"/>
              <a:t>Two data science competition on Kaggle – Cord19 Kaggle competition using NLP</a:t>
            </a:r>
          </a:p>
          <a:p>
            <a:pPr lvl="1" indent="-228600">
              <a:lnSpc>
                <a:spcPct val="90000"/>
              </a:lnSpc>
              <a:spcAft>
                <a:spcPts val="600"/>
              </a:spcAft>
              <a:buFont typeface="Arial" panose="020B0604020202020204" pitchFamily="34" charset="0"/>
              <a:buChar char="•"/>
            </a:pPr>
            <a:r>
              <a:rPr lang="en-US" sz="2000" dirty="0"/>
              <a:t>Both my submissions failed</a:t>
            </a:r>
          </a:p>
          <a:p>
            <a:pPr marL="800100" lvl="1" indent="-228600">
              <a:lnSpc>
                <a:spcPct val="90000"/>
              </a:lnSpc>
              <a:spcAft>
                <a:spcPts val="600"/>
              </a:spcAft>
              <a:buFont typeface="Arial" panose="020B0604020202020204" pitchFamily="34" charset="0"/>
              <a:buChar char="•"/>
            </a:pPr>
            <a:r>
              <a:rPr lang="en-US" sz="2000" dirty="0"/>
              <a:t>run out of memory</a:t>
            </a:r>
          </a:p>
          <a:p>
            <a:pPr marL="800100" lvl="1" indent="-228600">
              <a:lnSpc>
                <a:spcPct val="90000"/>
              </a:lnSpc>
              <a:spcAft>
                <a:spcPts val="600"/>
              </a:spcAft>
              <a:buFont typeface="Arial" panose="020B0604020202020204" pitchFamily="34" charset="0"/>
              <a:buChar char="•"/>
            </a:pPr>
            <a:r>
              <a:rPr lang="en-US" sz="2000" dirty="0"/>
              <a:t>time and </a:t>
            </a:r>
          </a:p>
          <a:p>
            <a:pPr marL="800100" lvl="1" indent="-228600">
              <a:lnSpc>
                <a:spcPct val="90000"/>
              </a:lnSpc>
              <a:spcAft>
                <a:spcPts val="600"/>
              </a:spcAft>
              <a:buFont typeface="Arial" panose="020B0604020202020204" pitchFamily="34" charset="0"/>
              <a:buChar char="•"/>
            </a:pPr>
            <a:r>
              <a:rPr lang="en-US" sz="2000" dirty="0"/>
              <a:t>storage on standard data science workbench </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t>Participated in </a:t>
            </a:r>
            <a:r>
              <a:rPr lang="en-US" sz="2000" dirty="0" err="1"/>
              <a:t>RedisConf</a:t>
            </a:r>
            <a:r>
              <a:rPr lang="en-US" sz="2000" dirty="0"/>
              <a:t> hackathon 2020 (no award)</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err="1"/>
              <a:t>RedisConf</a:t>
            </a:r>
            <a:r>
              <a:rPr lang="en-US" sz="2000" dirty="0"/>
              <a:t> 2021</a:t>
            </a:r>
          </a:p>
          <a:p>
            <a:pPr marL="800100" lvl="1" indent="-228600">
              <a:lnSpc>
                <a:spcPct val="90000"/>
              </a:lnSpc>
              <a:spcAft>
                <a:spcPts val="600"/>
              </a:spcAft>
              <a:buFont typeface="Arial" panose="020B0604020202020204" pitchFamily="34" charset="0"/>
              <a:buChar char="•"/>
            </a:pPr>
            <a:r>
              <a:rPr lang="en-US" sz="2000" dirty="0"/>
              <a:t>TOP PRIZE  WINNER (Platinum 10K USD) </a:t>
            </a:r>
          </a:p>
          <a:p>
            <a:pPr marL="1257300" lvl="2" indent="-228600">
              <a:lnSpc>
                <a:spcPct val="90000"/>
              </a:lnSpc>
              <a:spcAft>
                <a:spcPts val="600"/>
              </a:spcAft>
              <a:buFont typeface="Arial" panose="020B0604020202020204" pitchFamily="34" charset="0"/>
              <a:buChar char="•"/>
            </a:pPr>
            <a:r>
              <a:rPr lang="en-US" sz="2000" dirty="0"/>
              <a:t>in collaboration with Brian </a:t>
            </a:r>
            <a:r>
              <a:rPr lang="en-US" sz="2000" dirty="0" err="1"/>
              <a:t>Wachanga</a:t>
            </a:r>
            <a:r>
              <a:rPr lang="en-US" sz="2000" dirty="0"/>
              <a:t> (Kenia), https://</a:t>
            </a:r>
            <a:r>
              <a:rPr lang="en-US" sz="2000" dirty="0" err="1"/>
              <a:t>klurdy.com</a:t>
            </a:r>
            <a:r>
              <a:rPr lang="en-US" sz="2000" dirty="0"/>
              <a:t> </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endParaRPr lang="en-US" sz="2000" dirty="0"/>
          </a:p>
        </p:txBody>
      </p:sp>
      <p:sp>
        <p:nvSpPr>
          <p:cNvPr id="32" name="Isosceles Triangle 2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Trophy">
            <a:extLst>
              <a:ext uri="{FF2B5EF4-FFF2-40B4-BE49-F238E27FC236}">
                <a16:creationId xmlns:a16="http://schemas.microsoft.com/office/drawing/2014/main" id="{6186624D-26D9-D2B0-3B35-669B781B6B58}"/>
              </a:ext>
            </a:extLst>
          </p:cNvPr>
          <p:cNvPicPr>
            <a:picLocks noChangeAspect="1"/>
          </p:cNvPicPr>
          <p:nvPr/>
        </p:nvPicPr>
        <p:blipFill rotWithShape="1">
          <a:blip r:embed="rId3"/>
          <a:srcRect l="25745" r="31904"/>
          <a:stretch/>
        </p:blipFill>
        <p:spPr>
          <a:xfrm>
            <a:off x="8129873" y="10"/>
            <a:ext cx="4062128" cy="6857990"/>
          </a:xfrm>
          <a:prstGeom prst="rect">
            <a:avLst/>
          </a:prstGeom>
        </p:spPr>
      </p:pic>
      <p:grpSp>
        <p:nvGrpSpPr>
          <p:cNvPr id="28" name="Group 27">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29" name="Rectangle 2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35833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3C27E-7554-DBD4-EFDB-E6915D4C37D7}"/>
              </a:ext>
            </a:extLst>
          </p:cNvPr>
          <p:cNvSpPr>
            <a:spLocks noGrp="1"/>
          </p:cNvSpPr>
          <p:nvPr>
            <p:ph type="title"/>
          </p:nvPr>
        </p:nvSpPr>
        <p:spPr>
          <a:xfrm>
            <a:off x="4965430" y="629268"/>
            <a:ext cx="6586491" cy="956645"/>
          </a:xfrm>
        </p:spPr>
        <p:txBody>
          <a:bodyPr anchor="b">
            <a:normAutofit/>
          </a:bodyPr>
          <a:lstStyle/>
          <a:p>
            <a:r>
              <a:rPr lang="en-US" dirty="0"/>
              <a:t>The Pattern</a:t>
            </a:r>
          </a:p>
        </p:txBody>
      </p:sp>
      <p:sp>
        <p:nvSpPr>
          <p:cNvPr id="4" name="Content Placeholder 2">
            <a:extLst>
              <a:ext uri="{FF2B5EF4-FFF2-40B4-BE49-F238E27FC236}">
                <a16:creationId xmlns:a16="http://schemas.microsoft.com/office/drawing/2014/main" id="{64BA385B-CE17-4140-C4BD-F423995A9809}"/>
              </a:ext>
            </a:extLst>
          </p:cNvPr>
          <p:cNvSpPr txBox="1">
            <a:spLocks noGrp="1"/>
          </p:cNvSpPr>
          <p:nvPr>
            <p:ph idx="1"/>
          </p:nvPr>
        </p:nvSpPr>
        <p:spPr>
          <a:xfrm>
            <a:off x="4965431" y="1828800"/>
            <a:ext cx="6586489" cy="43950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sz="1800" dirty="0">
                <a:ea typeface="Roboto" panose="02000000000000000000" pitchFamily="2" charset="0"/>
                <a:cs typeface="Helvetica Neue" panose="02000503000000020004" pitchFamily="2" charset="0"/>
              </a:rPr>
              <a:t>Open Source project for Natural Language Processing and Knowledge Graphs</a:t>
            </a:r>
          </a:p>
          <a:p>
            <a:r>
              <a:rPr lang="en-US" sz="1800" dirty="0">
                <a:ea typeface="Roboto" panose="02000000000000000000" pitchFamily="2" charset="0"/>
                <a:cs typeface="Helvetica Neue" panose="02000503000000020004" pitchFamily="2" charset="0"/>
              </a:rPr>
              <a:t>Back to the roots of modern technology: taking inspiration from Douglas Engelbart work and demo “Augmenting human intelligence”:</a:t>
            </a:r>
          </a:p>
          <a:p>
            <a:pPr marL="0" indent="0">
              <a:buNone/>
            </a:pPr>
            <a:r>
              <a:rPr lang="en-US" sz="1800" dirty="0">
                <a:ea typeface="Roboto" panose="02000000000000000000" pitchFamily="2" charset="0"/>
                <a:cs typeface="Helvetica Neue" panose="02000503000000020004" pitchFamily="2" charset="0"/>
              </a:rPr>
              <a:t>With two core principles: </a:t>
            </a:r>
          </a:p>
          <a:p>
            <a:r>
              <a:rPr lang="en-US" sz="1800" dirty="0">
                <a:ea typeface="Roboto" panose="02000000000000000000" pitchFamily="2" charset="0"/>
                <a:cs typeface="Helvetica Neue" panose="02000503000000020004" pitchFamily="2" charset="0"/>
              </a:rPr>
              <a:t>Language is at the core of our communication, we control language as part of leadership role or as part of architectural/engineering work: domain driven design or Business Objects Reference Ontology. But modern tools don't support re-use of the knowledge captured.</a:t>
            </a:r>
          </a:p>
          <a:p>
            <a:r>
              <a:rPr lang="en-US" sz="1800" dirty="0">
                <a:ea typeface="Roboto" panose="02000000000000000000" pitchFamily="2" charset="0"/>
                <a:cs typeface="Helvetica Neue" panose="02000503000000020004" pitchFamily="2" charset="0"/>
              </a:rPr>
              <a:t>We regularly perform different roles: researcher, father, architect (analysts, surgeon and radiologist), each of them needs a different "</a:t>
            </a:r>
            <a:r>
              <a:rPr lang="en-US" sz="1800" dirty="0" err="1">
                <a:ea typeface="Roboto" panose="02000000000000000000" pitchFamily="2" charset="0"/>
                <a:cs typeface="Helvetica Neue" panose="02000503000000020004" pitchFamily="2" charset="0"/>
              </a:rPr>
              <a:t>viewmodel</a:t>
            </a:r>
            <a:r>
              <a:rPr lang="en-US" sz="1800" dirty="0">
                <a:ea typeface="Roboto" panose="02000000000000000000" pitchFamily="2" charset="0"/>
                <a:cs typeface="Helvetica Neue" panose="02000503000000020004" pitchFamily="2" charset="0"/>
              </a:rPr>
              <a:t>" - several type of interfaces "views", driven by the same knowledge base.</a:t>
            </a:r>
          </a:p>
        </p:txBody>
      </p:sp>
      <p:pic>
        <p:nvPicPr>
          <p:cNvPr id="5" name="Picture 4" descr="A picture containing text&#10;&#10;Description automatically generated">
            <a:extLst>
              <a:ext uri="{FF2B5EF4-FFF2-40B4-BE49-F238E27FC236}">
                <a16:creationId xmlns:a16="http://schemas.microsoft.com/office/drawing/2014/main" id="{BC9F23FC-5C68-4F4E-270F-94D762D73F91}"/>
              </a:ext>
            </a:extLst>
          </p:cNvPr>
          <p:cNvPicPr>
            <a:picLocks noChangeAspect="1"/>
          </p:cNvPicPr>
          <p:nvPr/>
        </p:nvPicPr>
        <p:blipFill rotWithShape="1">
          <a:blip r:embed="rId2"/>
          <a:srcRect l="26299" r="50212"/>
          <a:stretch/>
        </p:blipFill>
        <p:spPr>
          <a:xfrm>
            <a:off x="20" y="10"/>
            <a:ext cx="4635571" cy="6857990"/>
          </a:xfrm>
          <a:prstGeom prst="rect">
            <a:avLst/>
          </a:prstGeom>
          <a:effectLst/>
        </p:spPr>
      </p:pic>
    </p:spTree>
    <p:extLst>
      <p:ext uri="{BB962C8B-B14F-4D97-AF65-F5344CB8AC3E}">
        <p14:creationId xmlns:p14="http://schemas.microsoft.com/office/powerpoint/2010/main" val="3207251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D2BB4-E691-854F-D60B-17C793F2994C}"/>
              </a:ext>
            </a:extLst>
          </p:cNvPr>
          <p:cNvSpPr>
            <a:spLocks noGrp="1"/>
          </p:cNvSpPr>
          <p:nvPr>
            <p:ph type="title"/>
          </p:nvPr>
        </p:nvSpPr>
        <p:spPr>
          <a:xfrm>
            <a:off x="838200" y="586992"/>
            <a:ext cx="5638800" cy="2461008"/>
          </a:xfrm>
        </p:spPr>
        <p:txBody>
          <a:bodyPr>
            <a:normAutofit/>
          </a:bodyPr>
          <a:lstStyle/>
          <a:p>
            <a:r>
              <a:rPr lang="en-US" dirty="0">
                <a:latin typeface="Roboto" panose="02000000000000000000" pitchFamily="2" charset="0"/>
                <a:ea typeface="Roboto" panose="02000000000000000000" pitchFamily="2" charset="0"/>
              </a:rPr>
              <a:t>Mother of all Demos</a:t>
            </a:r>
          </a:p>
        </p:txBody>
      </p:sp>
      <p:sp>
        <p:nvSpPr>
          <p:cNvPr id="3" name="Content Placeholder 2">
            <a:extLst>
              <a:ext uri="{FF2B5EF4-FFF2-40B4-BE49-F238E27FC236}">
                <a16:creationId xmlns:a16="http://schemas.microsoft.com/office/drawing/2014/main" id="{6A9738B0-E263-6671-A0CF-B7E1D7102F93}"/>
              </a:ext>
            </a:extLst>
          </p:cNvPr>
          <p:cNvSpPr>
            <a:spLocks noGrp="1"/>
          </p:cNvSpPr>
          <p:nvPr>
            <p:ph idx="1"/>
          </p:nvPr>
        </p:nvSpPr>
        <p:spPr>
          <a:xfrm>
            <a:off x="820142" y="2660541"/>
            <a:ext cx="5638437" cy="3156166"/>
          </a:xfrm>
        </p:spPr>
        <p:txBody>
          <a:bodyPr anchor="ctr">
            <a:normAutofit/>
          </a:bodyPr>
          <a:lstStyle/>
          <a:p>
            <a:r>
              <a:rPr lang="en-GB" sz="1800" b="0" i="0" dirty="0">
                <a:effectLst/>
                <a:latin typeface="Roboto" panose="02000000000000000000" pitchFamily="2" charset="0"/>
                <a:ea typeface="Roboto" panose="02000000000000000000" pitchFamily="2" charset="0"/>
              </a:rPr>
              <a:t>"The Mother of All Demos" is a name retroactively applied to a landmark computer demonstration, given at the Association for Computing Machinery / Institute of Electrical and Electronics Engineers (ACM/IEEE)—Computer Society's Fall Joint Computer Conference in San Francisco, by Douglas Engelbart, on </a:t>
            </a:r>
            <a:r>
              <a:rPr lang="en-GB" sz="1800" b="1" i="0" dirty="0">
                <a:effectLst/>
                <a:latin typeface="Roboto" panose="02000000000000000000" pitchFamily="2" charset="0"/>
                <a:ea typeface="Roboto" panose="02000000000000000000" pitchFamily="2" charset="0"/>
              </a:rPr>
              <a:t>December 9, 1968</a:t>
            </a:r>
            <a:endParaRPr lang="en-US" sz="1800" dirty="0">
              <a:latin typeface="Roboto" panose="02000000000000000000" pitchFamily="2" charset="0"/>
              <a:ea typeface="Roboto" panose="02000000000000000000" pitchFamily="2" charset="0"/>
            </a:endParaRPr>
          </a:p>
        </p:txBody>
      </p:sp>
      <p:pic>
        <p:nvPicPr>
          <p:cNvPr id="1026" name="Picture 2" descr="The Mother of All Demos - Wikipedia">
            <a:extLst>
              <a:ext uri="{FF2B5EF4-FFF2-40B4-BE49-F238E27FC236}">
                <a16:creationId xmlns:a16="http://schemas.microsoft.com/office/drawing/2014/main" id="{DCE33E40-1C11-5AA6-7A3A-FDBE6E508F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6091"/>
          <a:stretch/>
        </p:blipFill>
        <p:spPr bwMode="auto">
          <a:xfrm>
            <a:off x="6861048" y="1"/>
            <a:ext cx="533095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948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CCB996-9B30-9EF0-B869-A1079E15B017}"/>
              </a:ext>
            </a:extLst>
          </p:cNvPr>
          <p:cNvSpPr>
            <a:spLocks noGrp="1"/>
          </p:cNvSpPr>
          <p:nvPr>
            <p:ph type="title"/>
          </p:nvPr>
        </p:nvSpPr>
        <p:spPr>
          <a:xfrm>
            <a:off x="1171074" y="1396686"/>
            <a:ext cx="3240506" cy="4064628"/>
          </a:xfrm>
        </p:spPr>
        <p:txBody>
          <a:bodyPr>
            <a:normAutofit/>
          </a:bodyPr>
          <a:lstStyle/>
          <a:p>
            <a:r>
              <a:rPr lang="en-US">
                <a:solidFill>
                  <a:srgbClr val="FFFFFF"/>
                </a:solidFill>
              </a:rPr>
              <a:t>D. Engelbart ”Augmenting Human Intellect: A Conceptual Framework”</a:t>
            </a: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8E9290D-7CEF-BC9A-0ECC-84EAD66A6960}"/>
              </a:ext>
            </a:extLst>
          </p:cNvPr>
          <p:cNvSpPr>
            <a:spLocks noGrp="1"/>
          </p:cNvSpPr>
          <p:nvPr>
            <p:ph idx="1"/>
          </p:nvPr>
        </p:nvSpPr>
        <p:spPr>
          <a:xfrm>
            <a:off x="5370153" y="1526033"/>
            <a:ext cx="5536397" cy="3935281"/>
          </a:xfrm>
        </p:spPr>
        <p:txBody>
          <a:bodyPr>
            <a:normAutofit/>
          </a:bodyPr>
          <a:lstStyle/>
          <a:p>
            <a:r>
              <a:rPr lang="en-GB" sz="1800" b="0" i="1" dirty="0">
                <a:effectLst/>
                <a:latin typeface="Helvetica Neue" panose="02000503000000020004" pitchFamily="2" charset="0"/>
              </a:rPr>
              <a:t>“By "augmenting human intellect" we mean increasing the capability of a man to approach a complex problem situation, to gain comprehension to suit his particular needs, and to derive solutions to problems… whether the problem situation exists for twenty minutes or twenty years. We do not speak of isolated clever tricks that help in particular situations. We refer to a way of life in an integrated domain where hunches, cut-and-try, intangibles, and the human "feel for a situation" usefully co-exist with powerful concepts, streamlined terminology and notation, sophisticated methods, and high-powered electronic aids.</a:t>
            </a:r>
            <a:endParaRPr lang="en-US" sz="1800" i="1" dirty="0"/>
          </a:p>
        </p:txBody>
      </p:sp>
    </p:spTree>
    <p:extLst>
      <p:ext uri="{BB962C8B-B14F-4D97-AF65-F5344CB8AC3E}">
        <p14:creationId xmlns:p14="http://schemas.microsoft.com/office/powerpoint/2010/main" val="2840669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52CBB-57BA-14C5-DAC0-2A7794D27995}"/>
              </a:ext>
            </a:extLst>
          </p:cNvPr>
          <p:cNvSpPr>
            <a:spLocks noGrp="1"/>
          </p:cNvSpPr>
          <p:nvPr>
            <p:ph type="title"/>
          </p:nvPr>
        </p:nvSpPr>
        <p:spPr/>
        <p:txBody>
          <a:bodyPr>
            <a:normAutofit fontScale="90000"/>
          </a:bodyPr>
          <a:lstStyle/>
          <a:p>
            <a:r>
              <a:rPr lang="en-US" dirty="0"/>
              <a:t>Foundation of the today interactions between humans and computers are rooted in Engelbart demo </a:t>
            </a:r>
          </a:p>
        </p:txBody>
      </p:sp>
      <p:graphicFrame>
        <p:nvGraphicFramePr>
          <p:cNvPr id="5" name="Content Placeholder 4">
            <a:extLst>
              <a:ext uri="{FF2B5EF4-FFF2-40B4-BE49-F238E27FC236}">
                <a16:creationId xmlns:a16="http://schemas.microsoft.com/office/drawing/2014/main" id="{7BCFFCFE-C68D-62F1-3DE1-AFC829841895}"/>
              </a:ext>
            </a:extLst>
          </p:cNvPr>
          <p:cNvGraphicFramePr>
            <a:graphicFrameLocks noGrp="1"/>
          </p:cNvGraphicFramePr>
          <p:nvPr>
            <p:ph idx="1"/>
            <p:extLst>
              <p:ext uri="{D42A27DB-BD31-4B8C-83A1-F6EECF244321}">
                <p14:modId xmlns:p14="http://schemas.microsoft.com/office/powerpoint/2010/main" val="4200548198"/>
              </p:ext>
            </p:extLst>
          </p:nvPr>
        </p:nvGraphicFramePr>
        <p:xfrm>
          <a:off x="685800" y="2878138"/>
          <a:ext cx="7815263" cy="3340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Up Arrow 6">
            <a:extLst>
              <a:ext uri="{FF2B5EF4-FFF2-40B4-BE49-F238E27FC236}">
                <a16:creationId xmlns:a16="http://schemas.microsoft.com/office/drawing/2014/main" id="{735B452F-93C2-88F2-C677-CAC4BAD67A3C}"/>
              </a:ext>
            </a:extLst>
          </p:cNvPr>
          <p:cNvSpPr/>
          <p:nvPr/>
        </p:nvSpPr>
        <p:spPr>
          <a:xfrm>
            <a:off x="9032081" y="2878137"/>
            <a:ext cx="657225" cy="310832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4688DC2-1E11-5DD6-DA38-0CC437BAEED2}"/>
              </a:ext>
            </a:extLst>
          </p:cNvPr>
          <p:cNvSpPr txBox="1"/>
          <p:nvPr/>
        </p:nvSpPr>
        <p:spPr>
          <a:xfrm>
            <a:off x="9871510" y="5596314"/>
            <a:ext cx="697627" cy="369332"/>
          </a:xfrm>
          <a:prstGeom prst="rect">
            <a:avLst/>
          </a:prstGeom>
          <a:noFill/>
        </p:spPr>
        <p:txBody>
          <a:bodyPr wrap="none" rtlCol="0">
            <a:spAutoFit/>
          </a:bodyPr>
          <a:lstStyle/>
          <a:p>
            <a:r>
              <a:rPr lang="en-US" dirty="0"/>
              <a:t>1968</a:t>
            </a:r>
          </a:p>
        </p:txBody>
      </p:sp>
      <p:sp>
        <p:nvSpPr>
          <p:cNvPr id="9" name="TextBox 8">
            <a:extLst>
              <a:ext uri="{FF2B5EF4-FFF2-40B4-BE49-F238E27FC236}">
                <a16:creationId xmlns:a16="http://schemas.microsoft.com/office/drawing/2014/main" id="{05A3D580-5FE5-F07D-EA39-D700506C5CDE}"/>
              </a:ext>
            </a:extLst>
          </p:cNvPr>
          <p:cNvSpPr txBox="1"/>
          <p:nvPr/>
        </p:nvSpPr>
        <p:spPr>
          <a:xfrm>
            <a:off x="9871510" y="3050373"/>
            <a:ext cx="697627" cy="369332"/>
          </a:xfrm>
          <a:prstGeom prst="rect">
            <a:avLst/>
          </a:prstGeom>
          <a:noFill/>
        </p:spPr>
        <p:txBody>
          <a:bodyPr wrap="none" rtlCol="0">
            <a:spAutoFit/>
          </a:bodyPr>
          <a:lstStyle/>
          <a:p>
            <a:r>
              <a:rPr lang="en-US" dirty="0"/>
              <a:t>2022</a:t>
            </a:r>
          </a:p>
        </p:txBody>
      </p:sp>
      <p:sp>
        <p:nvSpPr>
          <p:cNvPr id="10" name="TextBox 9">
            <a:extLst>
              <a:ext uri="{FF2B5EF4-FFF2-40B4-BE49-F238E27FC236}">
                <a16:creationId xmlns:a16="http://schemas.microsoft.com/office/drawing/2014/main" id="{D655366E-849B-6407-2BF7-161DCAF22233}"/>
              </a:ext>
            </a:extLst>
          </p:cNvPr>
          <p:cNvSpPr txBox="1"/>
          <p:nvPr/>
        </p:nvSpPr>
        <p:spPr>
          <a:xfrm>
            <a:off x="9898972" y="4831941"/>
            <a:ext cx="697627" cy="369332"/>
          </a:xfrm>
          <a:prstGeom prst="rect">
            <a:avLst/>
          </a:prstGeom>
          <a:noFill/>
        </p:spPr>
        <p:txBody>
          <a:bodyPr wrap="none" rtlCol="0">
            <a:spAutoFit/>
          </a:bodyPr>
          <a:lstStyle/>
          <a:p>
            <a:r>
              <a:rPr lang="en-GB" b="0" i="0" dirty="0">
                <a:solidFill>
                  <a:srgbClr val="202122"/>
                </a:solidFill>
                <a:effectLst/>
                <a:latin typeface="Arial" panose="020B0604020202020204" pitchFamily="34" charset="0"/>
              </a:rPr>
              <a:t>1973</a:t>
            </a:r>
            <a:endParaRPr lang="en-US" dirty="0"/>
          </a:p>
        </p:txBody>
      </p:sp>
      <p:sp>
        <p:nvSpPr>
          <p:cNvPr id="12" name="TextBox 11">
            <a:extLst>
              <a:ext uri="{FF2B5EF4-FFF2-40B4-BE49-F238E27FC236}">
                <a16:creationId xmlns:a16="http://schemas.microsoft.com/office/drawing/2014/main" id="{E4A575AE-86BF-8E37-F504-9BE3624FFDFA}"/>
              </a:ext>
            </a:extLst>
          </p:cNvPr>
          <p:cNvSpPr txBox="1"/>
          <p:nvPr/>
        </p:nvSpPr>
        <p:spPr>
          <a:xfrm>
            <a:off x="9898972" y="4002857"/>
            <a:ext cx="697627" cy="369332"/>
          </a:xfrm>
          <a:prstGeom prst="rect">
            <a:avLst/>
          </a:prstGeom>
          <a:noFill/>
        </p:spPr>
        <p:txBody>
          <a:bodyPr wrap="none" rtlCol="0">
            <a:spAutoFit/>
          </a:bodyPr>
          <a:lstStyle/>
          <a:p>
            <a:r>
              <a:rPr lang="en-GB" b="0" i="0" dirty="0">
                <a:solidFill>
                  <a:srgbClr val="202122"/>
                </a:solidFill>
                <a:effectLst/>
                <a:latin typeface="Arial" panose="020B0604020202020204" pitchFamily="34" charset="0"/>
              </a:rPr>
              <a:t>1980</a:t>
            </a:r>
            <a:endParaRPr lang="en-US" dirty="0"/>
          </a:p>
        </p:txBody>
      </p:sp>
    </p:spTree>
    <p:extLst>
      <p:ext uri="{BB962C8B-B14F-4D97-AF65-F5344CB8AC3E}">
        <p14:creationId xmlns:p14="http://schemas.microsoft.com/office/powerpoint/2010/main" val="1861563639"/>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66580-856B-A0A2-0933-E587EA78E36D}"/>
              </a:ext>
            </a:extLst>
          </p:cNvPr>
          <p:cNvSpPr>
            <a:spLocks noGrp="1"/>
          </p:cNvSpPr>
          <p:nvPr>
            <p:ph type="title"/>
          </p:nvPr>
        </p:nvSpPr>
        <p:spPr>
          <a:xfrm>
            <a:off x="685799" y="53869"/>
            <a:ext cx="5631874" cy="1248458"/>
          </a:xfrm>
        </p:spPr>
        <p:txBody>
          <a:bodyPr anchor="b">
            <a:normAutofit/>
          </a:bodyPr>
          <a:lstStyle/>
          <a:p>
            <a:pPr algn="l"/>
            <a:r>
              <a:rPr lang="en-US" sz="2700" dirty="0"/>
              <a:t>Augmenting Human Intelligence using modern AI and VR tools</a:t>
            </a:r>
          </a:p>
        </p:txBody>
      </p:sp>
      <p:sp>
        <p:nvSpPr>
          <p:cNvPr id="7" name="Content Placeholder 2">
            <a:extLst>
              <a:ext uri="{FF2B5EF4-FFF2-40B4-BE49-F238E27FC236}">
                <a16:creationId xmlns:a16="http://schemas.microsoft.com/office/drawing/2014/main" id="{937A7C58-A67F-E853-45D0-A3F9D8EA8F63}"/>
              </a:ext>
            </a:extLst>
          </p:cNvPr>
          <p:cNvSpPr>
            <a:spLocks noGrp="1"/>
          </p:cNvSpPr>
          <p:nvPr>
            <p:ph idx="1"/>
          </p:nvPr>
        </p:nvSpPr>
        <p:spPr>
          <a:xfrm>
            <a:off x="692319" y="1501944"/>
            <a:ext cx="3977639" cy="3854112"/>
          </a:xfrm>
        </p:spPr>
        <p:txBody>
          <a:bodyPr>
            <a:normAutofit/>
          </a:bodyPr>
          <a:lstStyle/>
          <a:p>
            <a:r>
              <a:rPr lang="en-US" sz="1600" dirty="0"/>
              <a:t>Demonstrating new concepts to assist knowledge</a:t>
            </a:r>
          </a:p>
        </p:txBody>
      </p:sp>
      <p:pic>
        <p:nvPicPr>
          <p:cNvPr id="8" name="Picture 4" descr="Neon Coloured Gadgets">
            <a:extLst>
              <a:ext uri="{FF2B5EF4-FFF2-40B4-BE49-F238E27FC236}">
                <a16:creationId xmlns:a16="http://schemas.microsoft.com/office/drawing/2014/main" id="{E1252B3F-93AC-935F-E760-CE0C5F282C04}"/>
              </a:ext>
            </a:extLst>
          </p:cNvPr>
          <p:cNvPicPr>
            <a:picLocks noChangeAspect="1"/>
          </p:cNvPicPr>
          <p:nvPr/>
        </p:nvPicPr>
        <p:blipFill rotWithShape="1">
          <a:blip r:embed="rId3"/>
          <a:srcRect l="42471" t="3" r="-2427" b="-1"/>
          <a:stretch/>
        </p:blipFill>
        <p:spPr>
          <a:xfrm>
            <a:off x="6608621" y="10"/>
            <a:ext cx="5791198" cy="6857990"/>
          </a:xfrm>
          <a:prstGeom prst="rect">
            <a:avLst/>
          </a:prstGeom>
        </p:spPr>
      </p:pic>
      <p:pic>
        <p:nvPicPr>
          <p:cNvPr id="4" name="Picture 2">
            <a:extLst>
              <a:ext uri="{FF2B5EF4-FFF2-40B4-BE49-F238E27FC236}">
                <a16:creationId xmlns:a16="http://schemas.microsoft.com/office/drawing/2014/main" id="{7B28858F-DB10-7C1E-CCEC-BC3FBA4317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856" r="16504"/>
          <a:stretch/>
        </p:blipFill>
        <p:spPr bwMode="auto">
          <a:xfrm>
            <a:off x="927847" y="2257292"/>
            <a:ext cx="2850614" cy="29416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8E4CBAC-4253-17E4-C4AD-A940E1E5B377}"/>
              </a:ext>
            </a:extLst>
          </p:cNvPr>
          <p:cNvSpPr txBox="1"/>
          <p:nvPr/>
        </p:nvSpPr>
        <p:spPr>
          <a:xfrm>
            <a:off x="927847" y="5356056"/>
            <a:ext cx="5168153" cy="1077218"/>
          </a:xfrm>
          <a:prstGeom prst="rect">
            <a:avLst/>
          </a:prstGeom>
          <a:noFill/>
        </p:spPr>
        <p:txBody>
          <a:bodyPr wrap="square" rtlCol="0">
            <a:spAutoFit/>
          </a:bodyPr>
          <a:lstStyle/>
          <a:p>
            <a:pPr>
              <a:spcAft>
                <a:spcPts val="600"/>
              </a:spcAft>
            </a:pPr>
            <a:r>
              <a:rPr lang="en-GB" b="0" i="0" dirty="0">
                <a:solidFill>
                  <a:srgbClr val="202122"/>
                </a:solidFill>
                <a:effectLst/>
                <a:latin typeface="Arial" panose="020B0604020202020204" pitchFamily="34" charset="0"/>
              </a:rPr>
              <a:t>The </a:t>
            </a:r>
            <a:r>
              <a:rPr lang="en-GB" b="0" i="0" u="none" strike="noStrike" dirty="0">
                <a:solidFill>
                  <a:srgbClr val="0645AD"/>
                </a:solidFill>
                <a:effectLst/>
                <a:latin typeface="Arial" panose="020B0604020202020204" pitchFamily="34" charset="0"/>
                <a:hlinkClick r:id="rId5" tooltip="Mouse (computing)"/>
              </a:rPr>
              <a:t>first prototype of a computer mouse</a:t>
            </a:r>
            <a:r>
              <a:rPr lang="en-GB" b="0" i="0" dirty="0">
                <a:solidFill>
                  <a:srgbClr val="202122"/>
                </a:solidFill>
                <a:effectLst/>
                <a:latin typeface="Arial" panose="020B0604020202020204" pitchFamily="34" charset="0"/>
              </a:rPr>
              <a:t>, </a:t>
            </a:r>
          </a:p>
          <a:p>
            <a:pPr>
              <a:spcAft>
                <a:spcPts val="600"/>
              </a:spcAft>
            </a:pPr>
            <a:r>
              <a:rPr lang="en-GB" b="0" i="0" dirty="0">
                <a:solidFill>
                  <a:srgbClr val="202122"/>
                </a:solidFill>
                <a:effectLst/>
                <a:latin typeface="Arial" panose="020B0604020202020204" pitchFamily="34" charset="0"/>
              </a:rPr>
              <a:t>as designed by </a:t>
            </a:r>
            <a:r>
              <a:rPr lang="en-GB" b="0" i="0" u="none" strike="noStrike" dirty="0">
                <a:solidFill>
                  <a:srgbClr val="0645AD"/>
                </a:solidFill>
                <a:effectLst/>
                <a:latin typeface="Arial" panose="020B0604020202020204" pitchFamily="34" charset="0"/>
                <a:hlinkClick r:id="rId6" tooltip="Bill English (computer engineer)"/>
              </a:rPr>
              <a:t>Bill English</a:t>
            </a:r>
            <a:r>
              <a:rPr lang="en-GB" b="0" i="0" dirty="0">
                <a:solidFill>
                  <a:srgbClr val="202122"/>
                </a:solidFill>
                <a:effectLst/>
                <a:latin typeface="Arial" panose="020B0604020202020204" pitchFamily="34" charset="0"/>
              </a:rPr>
              <a:t> from </a:t>
            </a:r>
          </a:p>
          <a:p>
            <a:pPr>
              <a:spcAft>
                <a:spcPts val="600"/>
              </a:spcAft>
            </a:pPr>
            <a:r>
              <a:rPr lang="en-GB" b="0" i="0" u="none" strike="noStrike" dirty="0">
                <a:solidFill>
                  <a:srgbClr val="0645AD"/>
                </a:solidFill>
                <a:effectLst/>
                <a:latin typeface="Arial" panose="020B0604020202020204" pitchFamily="34" charset="0"/>
                <a:hlinkClick r:id="rId7" tooltip="Douglas Engelbart"/>
              </a:rPr>
              <a:t>Douglas Engelbart</a:t>
            </a:r>
            <a:r>
              <a:rPr lang="en-GB" b="0" i="0" dirty="0">
                <a:solidFill>
                  <a:srgbClr val="202122"/>
                </a:solidFill>
                <a:effectLst/>
                <a:latin typeface="Arial" panose="020B0604020202020204" pitchFamily="34" charset="0"/>
              </a:rPr>
              <a:t>'s sketches</a:t>
            </a:r>
            <a:r>
              <a:rPr lang="en-GB" b="0" i="0" u="none" strike="noStrike" baseline="30000" dirty="0">
                <a:solidFill>
                  <a:srgbClr val="0645AD"/>
                </a:solidFill>
                <a:effectLst/>
                <a:latin typeface="Arial" panose="020B0604020202020204" pitchFamily="34" charset="0"/>
                <a:hlinkClick r:id="rId8"/>
              </a:rPr>
              <a:t>[1]</a:t>
            </a:r>
            <a:endParaRPr lang="en-US" dirty="0"/>
          </a:p>
        </p:txBody>
      </p:sp>
    </p:spTree>
    <p:extLst>
      <p:ext uri="{BB962C8B-B14F-4D97-AF65-F5344CB8AC3E}">
        <p14:creationId xmlns:p14="http://schemas.microsoft.com/office/powerpoint/2010/main" val="38589013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3544</TotalTime>
  <Words>2471</Words>
  <Application>Microsoft Macintosh PowerPoint</Application>
  <PresentationFormat>Widescreen</PresentationFormat>
  <Paragraphs>244</Paragraphs>
  <Slides>29</Slides>
  <Notes>22</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Calibri</vt:lpstr>
      <vt:lpstr>Calibri Light</vt:lpstr>
      <vt:lpstr>Helvetica Neue</vt:lpstr>
      <vt:lpstr>Proxima Nova</vt:lpstr>
      <vt:lpstr>Roboto</vt:lpstr>
      <vt:lpstr>Trebuchet MS</vt:lpstr>
      <vt:lpstr>Office Theme</vt:lpstr>
      <vt:lpstr>PowerPoint Presentation</vt:lpstr>
      <vt:lpstr>PowerPoint Presentation</vt:lpstr>
      <vt:lpstr>Will Vendor Help??</vt:lpstr>
      <vt:lpstr>Journey</vt:lpstr>
      <vt:lpstr>The Pattern</vt:lpstr>
      <vt:lpstr>Mother of all Demos</vt:lpstr>
      <vt:lpstr>D. Engelbart ”Augmenting Human Intellect: A Conceptual Framework”</vt:lpstr>
      <vt:lpstr>Foundation of the today interactions between humans and computers are rooted in Engelbart demo </vt:lpstr>
      <vt:lpstr>Augmenting Human Intelligence using modern AI and VR tools</vt:lpstr>
      <vt:lpstr>PowerPoint Presentation</vt:lpstr>
      <vt:lpstr>PowerPoint Presentation</vt:lpstr>
      <vt:lpstr>PowerPoint Presentation</vt:lpstr>
      <vt:lpstr>PowerPoint Presentation</vt:lpstr>
      <vt:lpstr>PowerPoint Presentation</vt:lpstr>
      <vt:lpstr>General principle to build knowledge graph</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Demo 2</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Alexander Mikhalev</dc:creator>
  <cp:lastModifiedBy>Alexander Mikhalev</cp:lastModifiedBy>
  <cp:revision>50</cp:revision>
  <dcterms:created xsi:type="dcterms:W3CDTF">2022-11-07T16:33:21Z</dcterms:created>
  <dcterms:modified xsi:type="dcterms:W3CDTF">2022-11-28T22:26:05Z</dcterms:modified>
</cp:coreProperties>
</file>